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3" r:id="rId3"/>
    <p:sldId id="256" r:id="rId4"/>
    <p:sldId id="263" r:id="rId5"/>
    <p:sldId id="275" r:id="rId6"/>
    <p:sldId id="292" r:id="rId7"/>
    <p:sldId id="258" r:id="rId8"/>
    <p:sldId id="259" r:id="rId9"/>
    <p:sldId id="261" r:id="rId10"/>
    <p:sldId id="264" r:id="rId11"/>
    <p:sldId id="265" r:id="rId12"/>
    <p:sldId id="269" r:id="rId13"/>
    <p:sldId id="291" r:id="rId14"/>
    <p:sldId id="276" r:id="rId15"/>
    <p:sldId id="266" r:id="rId16"/>
    <p:sldId id="272" r:id="rId17"/>
    <p:sldId id="271" r:id="rId18"/>
    <p:sldId id="288" r:id="rId19"/>
    <p:sldId id="268" r:id="rId20"/>
    <p:sldId id="290" r:id="rId21"/>
    <p:sldId id="273" r:id="rId22"/>
    <p:sldId id="274" r:id="rId23"/>
    <p:sldId id="286" r:id="rId24"/>
    <p:sldId id="267" r:id="rId25"/>
    <p:sldId id="28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jpeg"/><Relationship Id="rId8" Type="http://schemas.openxmlformats.org/officeDocument/2006/relationships/image" Target="../media/image10.jpeg"/><Relationship Id="rId7" Type="http://schemas.openxmlformats.org/officeDocument/2006/relationships/image" Target="../media/image9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13.jpeg"/><Relationship Id="rId10" Type="http://schemas.openxmlformats.org/officeDocument/2006/relationships/image" Target="../media/image12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jpeg"/><Relationship Id="rId8" Type="http://schemas.openxmlformats.org/officeDocument/2006/relationships/image" Target="../media/image21.jpeg"/><Relationship Id="rId7" Type="http://schemas.openxmlformats.org/officeDocument/2006/relationships/image" Target="../media/image20.jpeg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26.jpeg"/><Relationship Id="rId12" Type="http://schemas.openxmlformats.org/officeDocument/2006/relationships/image" Target="../media/image25.jpeg"/><Relationship Id="rId11" Type="http://schemas.openxmlformats.org/officeDocument/2006/relationships/image" Target="../media/image24.jpeg"/><Relationship Id="rId10" Type="http://schemas.openxmlformats.org/officeDocument/2006/relationships/image" Target="../media/image23.jpeg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png"/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jpeg"/><Relationship Id="rId8" Type="http://schemas.openxmlformats.org/officeDocument/2006/relationships/image" Target="../media/image43.jpeg"/><Relationship Id="rId7" Type="http://schemas.openxmlformats.org/officeDocument/2006/relationships/image" Target="../media/image42.png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48.jpeg"/><Relationship Id="rId12" Type="http://schemas.openxmlformats.org/officeDocument/2006/relationships/image" Target="../media/image47.jpeg"/><Relationship Id="rId11" Type="http://schemas.openxmlformats.org/officeDocument/2006/relationships/image" Target="../media/image46.jpeg"/><Relationship Id="rId10" Type="http://schemas.openxmlformats.org/officeDocument/2006/relationships/image" Target="../media/image45.jpeg"/><Relationship Id="rId1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png"/><Relationship Id="rId8" Type="http://schemas.openxmlformats.org/officeDocument/2006/relationships/image" Target="../media/image56.png"/><Relationship Id="rId7" Type="http://schemas.openxmlformats.org/officeDocument/2006/relationships/image" Target="../media/image55.png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59.png"/><Relationship Id="rId10" Type="http://schemas.openxmlformats.org/officeDocument/2006/relationships/image" Target="../media/image58.png"/><Relationship Id="rId1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8.jpeg"/><Relationship Id="rId8" Type="http://schemas.openxmlformats.org/officeDocument/2006/relationships/image" Target="../media/image67.jpeg"/><Relationship Id="rId7" Type="http://schemas.openxmlformats.org/officeDocument/2006/relationships/image" Target="../media/image66.jpeg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71.jpeg"/><Relationship Id="rId11" Type="http://schemas.openxmlformats.org/officeDocument/2006/relationships/image" Target="../media/image70.jpeg"/><Relationship Id="rId10" Type="http://schemas.openxmlformats.org/officeDocument/2006/relationships/image" Target="../media/image69.jpeg"/><Relationship Id="rId1" Type="http://schemas.openxmlformats.org/officeDocument/2006/relationships/image" Target="../media/image60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80.jpeg"/><Relationship Id="rId8" Type="http://schemas.openxmlformats.org/officeDocument/2006/relationships/image" Target="../media/image79.jpeg"/><Relationship Id="rId7" Type="http://schemas.openxmlformats.org/officeDocument/2006/relationships/image" Target="../media/image78.jpeg"/><Relationship Id="rId6" Type="http://schemas.openxmlformats.org/officeDocument/2006/relationships/image" Target="../media/image77.jpeg"/><Relationship Id="rId5" Type="http://schemas.openxmlformats.org/officeDocument/2006/relationships/image" Target="../media/image76.GIF"/><Relationship Id="rId4" Type="http://schemas.openxmlformats.org/officeDocument/2006/relationships/image" Target="../media/image75.jpeg"/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8" Type="http://schemas.openxmlformats.org/officeDocument/2006/relationships/slideLayout" Target="../slideLayouts/slideLayout2.xml"/><Relationship Id="rId17" Type="http://schemas.openxmlformats.org/officeDocument/2006/relationships/image" Target="../media/image88.jpeg"/><Relationship Id="rId16" Type="http://schemas.openxmlformats.org/officeDocument/2006/relationships/image" Target="../media/image87.jpeg"/><Relationship Id="rId15" Type="http://schemas.openxmlformats.org/officeDocument/2006/relationships/image" Target="../media/image86.jpeg"/><Relationship Id="rId14" Type="http://schemas.openxmlformats.org/officeDocument/2006/relationships/image" Target="../media/image85.jpeg"/><Relationship Id="rId13" Type="http://schemas.openxmlformats.org/officeDocument/2006/relationships/image" Target="../media/image84.jpeg"/><Relationship Id="rId12" Type="http://schemas.openxmlformats.org/officeDocument/2006/relationships/image" Target="../media/image83.jpeg"/><Relationship Id="rId11" Type="http://schemas.openxmlformats.org/officeDocument/2006/relationships/image" Target="../media/image82.jpeg"/><Relationship Id="rId10" Type="http://schemas.openxmlformats.org/officeDocument/2006/relationships/image" Target="../media/image81.jpeg"/><Relationship Id="rId1" Type="http://schemas.openxmlformats.org/officeDocument/2006/relationships/image" Target="../media/image72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97.png"/><Relationship Id="rId8" Type="http://schemas.openxmlformats.org/officeDocument/2006/relationships/image" Target="../media/image96.jpeg"/><Relationship Id="rId7" Type="http://schemas.openxmlformats.org/officeDocument/2006/relationships/image" Target="../media/image95.png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2" Type="http://schemas.openxmlformats.org/officeDocument/2006/relationships/slideLayout" Target="../slideLayouts/slideLayout2.xml"/><Relationship Id="rId11" Type="http://schemas.openxmlformats.org/officeDocument/2006/relationships/image" Target="../media/image99.png"/><Relationship Id="rId10" Type="http://schemas.openxmlformats.org/officeDocument/2006/relationships/image" Target="../media/image98.png"/><Relationship Id="rId1" Type="http://schemas.openxmlformats.org/officeDocument/2006/relationships/image" Target="../media/image89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8.jpeg"/><Relationship Id="rId8" Type="http://schemas.openxmlformats.org/officeDocument/2006/relationships/image" Target="../media/image107.jpeg"/><Relationship Id="rId7" Type="http://schemas.openxmlformats.org/officeDocument/2006/relationships/image" Target="../media/image106.jpeg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png"/><Relationship Id="rId3" Type="http://schemas.openxmlformats.org/officeDocument/2006/relationships/image" Target="../media/image102.jpeg"/><Relationship Id="rId2" Type="http://schemas.openxmlformats.org/officeDocument/2006/relationships/image" Target="../media/image101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7.jpeg"/><Relationship Id="rId8" Type="http://schemas.openxmlformats.org/officeDocument/2006/relationships/image" Target="../media/image116.jpeg"/><Relationship Id="rId7" Type="http://schemas.openxmlformats.org/officeDocument/2006/relationships/image" Target="../media/image115.jpeg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Relationship Id="rId3" Type="http://schemas.openxmlformats.org/officeDocument/2006/relationships/image" Target="../media/image111.jpeg"/><Relationship Id="rId2" Type="http://schemas.openxmlformats.org/officeDocument/2006/relationships/image" Target="../media/image110.pn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20.jpeg"/><Relationship Id="rId11" Type="http://schemas.openxmlformats.org/officeDocument/2006/relationships/image" Target="../media/image119.GIF"/><Relationship Id="rId10" Type="http://schemas.openxmlformats.org/officeDocument/2006/relationships/image" Target="../media/image118.jpeg"/><Relationship Id="rId1" Type="http://schemas.openxmlformats.org/officeDocument/2006/relationships/image" Target="../media/image109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9.png"/><Relationship Id="rId8" Type="http://schemas.openxmlformats.org/officeDocument/2006/relationships/image" Target="../media/image128.png"/><Relationship Id="rId7" Type="http://schemas.openxmlformats.org/officeDocument/2006/relationships/image" Target="../media/image127.png"/><Relationship Id="rId6" Type="http://schemas.openxmlformats.org/officeDocument/2006/relationships/image" Target="../media/image126.jpeg"/><Relationship Id="rId5" Type="http://schemas.openxmlformats.org/officeDocument/2006/relationships/image" Target="../media/image125.png"/><Relationship Id="rId4" Type="http://schemas.openxmlformats.org/officeDocument/2006/relationships/image" Target="../media/image124.png"/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21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8.jpeg"/><Relationship Id="rId8" Type="http://schemas.openxmlformats.org/officeDocument/2006/relationships/image" Target="../media/image137.jpeg"/><Relationship Id="rId7" Type="http://schemas.openxmlformats.org/officeDocument/2006/relationships/image" Target="../media/image136.jpeg"/><Relationship Id="rId6" Type="http://schemas.openxmlformats.org/officeDocument/2006/relationships/image" Target="../media/image135.jpeg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Relationship Id="rId3" Type="http://schemas.openxmlformats.org/officeDocument/2006/relationships/image" Target="../media/image132.jpeg"/><Relationship Id="rId29" Type="http://schemas.openxmlformats.org/officeDocument/2006/relationships/slideLayout" Target="../slideLayouts/slideLayout2.xml"/><Relationship Id="rId28" Type="http://schemas.openxmlformats.org/officeDocument/2006/relationships/image" Target="../media/image157.jpeg"/><Relationship Id="rId27" Type="http://schemas.openxmlformats.org/officeDocument/2006/relationships/image" Target="../media/image156.jpeg"/><Relationship Id="rId26" Type="http://schemas.openxmlformats.org/officeDocument/2006/relationships/image" Target="../media/image155.jpeg"/><Relationship Id="rId25" Type="http://schemas.openxmlformats.org/officeDocument/2006/relationships/image" Target="../media/image154.jpeg"/><Relationship Id="rId24" Type="http://schemas.openxmlformats.org/officeDocument/2006/relationships/image" Target="../media/image153.jpeg"/><Relationship Id="rId23" Type="http://schemas.openxmlformats.org/officeDocument/2006/relationships/image" Target="../media/image152.jpeg"/><Relationship Id="rId22" Type="http://schemas.openxmlformats.org/officeDocument/2006/relationships/image" Target="../media/image151.jpeg"/><Relationship Id="rId21" Type="http://schemas.openxmlformats.org/officeDocument/2006/relationships/image" Target="../media/image150.jpeg"/><Relationship Id="rId20" Type="http://schemas.openxmlformats.org/officeDocument/2006/relationships/image" Target="../media/image149.jpeg"/><Relationship Id="rId2" Type="http://schemas.openxmlformats.org/officeDocument/2006/relationships/image" Target="../media/image131.jpeg"/><Relationship Id="rId19" Type="http://schemas.openxmlformats.org/officeDocument/2006/relationships/image" Target="../media/image148.png"/><Relationship Id="rId18" Type="http://schemas.openxmlformats.org/officeDocument/2006/relationships/image" Target="../media/image147.jpeg"/><Relationship Id="rId17" Type="http://schemas.openxmlformats.org/officeDocument/2006/relationships/image" Target="../media/image146.jpeg"/><Relationship Id="rId16" Type="http://schemas.openxmlformats.org/officeDocument/2006/relationships/image" Target="../media/image145.jpeg"/><Relationship Id="rId15" Type="http://schemas.openxmlformats.org/officeDocument/2006/relationships/image" Target="../media/image144.jpeg"/><Relationship Id="rId14" Type="http://schemas.openxmlformats.org/officeDocument/2006/relationships/image" Target="../media/image143.jpeg"/><Relationship Id="rId13" Type="http://schemas.openxmlformats.org/officeDocument/2006/relationships/image" Target="../media/image142.jpeg"/><Relationship Id="rId12" Type="http://schemas.openxmlformats.org/officeDocument/2006/relationships/image" Target="../media/image141.jpeg"/><Relationship Id="rId11" Type="http://schemas.openxmlformats.org/officeDocument/2006/relationships/image" Target="../media/image140.jpeg"/><Relationship Id="rId10" Type="http://schemas.openxmlformats.org/officeDocument/2006/relationships/image" Target="../media/image139.jpeg"/><Relationship Id="rId1" Type="http://schemas.openxmlformats.org/officeDocument/2006/relationships/image" Target="../media/image130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0.jpeg"/><Relationship Id="rId2" Type="http://schemas.openxmlformats.org/officeDocument/2006/relationships/image" Target="../media/image159.png"/><Relationship Id="rId1" Type="http://schemas.openxmlformats.org/officeDocument/2006/relationships/image" Target="../media/image158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9.jpeg"/><Relationship Id="rId8" Type="http://schemas.openxmlformats.org/officeDocument/2006/relationships/image" Target="../media/image168.jpeg"/><Relationship Id="rId7" Type="http://schemas.openxmlformats.org/officeDocument/2006/relationships/image" Target="../media/image167.jpeg"/><Relationship Id="rId6" Type="http://schemas.openxmlformats.org/officeDocument/2006/relationships/image" Target="../media/image166.jpeg"/><Relationship Id="rId5" Type="http://schemas.openxmlformats.org/officeDocument/2006/relationships/image" Target="../media/image165.jpeg"/><Relationship Id="rId4" Type="http://schemas.openxmlformats.org/officeDocument/2006/relationships/image" Target="../media/image164.jpeg"/><Relationship Id="rId3" Type="http://schemas.openxmlformats.org/officeDocument/2006/relationships/image" Target="../media/image163.jpeg"/><Relationship Id="rId26" Type="http://schemas.openxmlformats.org/officeDocument/2006/relationships/slideLayout" Target="../slideLayouts/slideLayout2.xml"/><Relationship Id="rId25" Type="http://schemas.openxmlformats.org/officeDocument/2006/relationships/image" Target="../media/image185.jpeg"/><Relationship Id="rId24" Type="http://schemas.openxmlformats.org/officeDocument/2006/relationships/image" Target="../media/image184.jpeg"/><Relationship Id="rId23" Type="http://schemas.openxmlformats.org/officeDocument/2006/relationships/image" Target="../media/image183.jpeg"/><Relationship Id="rId22" Type="http://schemas.openxmlformats.org/officeDocument/2006/relationships/image" Target="../media/image182.jpeg"/><Relationship Id="rId21" Type="http://schemas.openxmlformats.org/officeDocument/2006/relationships/image" Target="../media/image181.jpeg"/><Relationship Id="rId20" Type="http://schemas.openxmlformats.org/officeDocument/2006/relationships/image" Target="../media/image180.jpeg"/><Relationship Id="rId2" Type="http://schemas.openxmlformats.org/officeDocument/2006/relationships/image" Target="../media/image162.jpeg"/><Relationship Id="rId19" Type="http://schemas.openxmlformats.org/officeDocument/2006/relationships/image" Target="../media/image179.jpeg"/><Relationship Id="rId18" Type="http://schemas.openxmlformats.org/officeDocument/2006/relationships/image" Target="../media/image178.jpeg"/><Relationship Id="rId17" Type="http://schemas.openxmlformats.org/officeDocument/2006/relationships/image" Target="../media/image177.jpeg"/><Relationship Id="rId16" Type="http://schemas.openxmlformats.org/officeDocument/2006/relationships/image" Target="../media/image176.jpeg"/><Relationship Id="rId15" Type="http://schemas.openxmlformats.org/officeDocument/2006/relationships/image" Target="../media/image175.jpeg"/><Relationship Id="rId14" Type="http://schemas.openxmlformats.org/officeDocument/2006/relationships/image" Target="../media/image174.jpeg"/><Relationship Id="rId13" Type="http://schemas.openxmlformats.org/officeDocument/2006/relationships/image" Target="../media/image173.jpeg"/><Relationship Id="rId12" Type="http://schemas.openxmlformats.org/officeDocument/2006/relationships/image" Target="../media/image172.jpeg"/><Relationship Id="rId11" Type="http://schemas.openxmlformats.org/officeDocument/2006/relationships/image" Target="../media/image171.jpeg"/><Relationship Id="rId10" Type="http://schemas.openxmlformats.org/officeDocument/2006/relationships/image" Target="../media/image170.jpeg"/><Relationship Id="rId1" Type="http://schemas.openxmlformats.org/officeDocument/2006/relationships/image" Target="../media/image161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4.jpeg"/><Relationship Id="rId8" Type="http://schemas.openxmlformats.org/officeDocument/2006/relationships/image" Target="../media/image193.png"/><Relationship Id="rId7" Type="http://schemas.openxmlformats.org/officeDocument/2006/relationships/image" Target="../media/image192.png"/><Relationship Id="rId6" Type="http://schemas.openxmlformats.org/officeDocument/2006/relationships/image" Target="../media/image191.png"/><Relationship Id="rId5" Type="http://schemas.openxmlformats.org/officeDocument/2006/relationships/image" Target="../media/image190.png"/><Relationship Id="rId4" Type="http://schemas.openxmlformats.org/officeDocument/2006/relationships/image" Target="../media/image189.png"/><Relationship Id="rId3" Type="http://schemas.openxmlformats.org/officeDocument/2006/relationships/image" Target="../media/image188.png"/><Relationship Id="rId2" Type="http://schemas.openxmlformats.org/officeDocument/2006/relationships/image" Target="../media/image187.png"/><Relationship Id="rId17" Type="http://schemas.openxmlformats.org/officeDocument/2006/relationships/slideLayout" Target="../slideLayouts/slideLayout2.xml"/><Relationship Id="rId16" Type="http://schemas.openxmlformats.org/officeDocument/2006/relationships/image" Target="../media/image201.jpeg"/><Relationship Id="rId15" Type="http://schemas.openxmlformats.org/officeDocument/2006/relationships/image" Target="../media/image200.jpeg"/><Relationship Id="rId14" Type="http://schemas.openxmlformats.org/officeDocument/2006/relationships/image" Target="../media/image199.jpeg"/><Relationship Id="rId13" Type="http://schemas.openxmlformats.org/officeDocument/2006/relationships/image" Target="../media/image198.jpeg"/><Relationship Id="rId12" Type="http://schemas.openxmlformats.org/officeDocument/2006/relationships/image" Target="../media/image197.jpeg"/><Relationship Id="rId11" Type="http://schemas.openxmlformats.org/officeDocument/2006/relationships/image" Target="../media/image196.jpeg"/><Relationship Id="rId10" Type="http://schemas.openxmlformats.org/officeDocument/2006/relationships/image" Target="../media/image195.jpeg"/><Relationship Id="rId1" Type="http://schemas.openxmlformats.org/officeDocument/2006/relationships/image" Target="../media/image186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8.png"/><Relationship Id="rId8" Type="http://schemas.openxmlformats.org/officeDocument/2006/relationships/image" Target="../media/image196.jpeg"/><Relationship Id="rId7" Type="http://schemas.openxmlformats.org/officeDocument/2006/relationships/image" Target="../media/image207.jpeg"/><Relationship Id="rId6" Type="http://schemas.openxmlformats.org/officeDocument/2006/relationships/image" Target="../media/image206.jpeg"/><Relationship Id="rId5" Type="http://schemas.openxmlformats.org/officeDocument/2006/relationships/image" Target="../media/image205.jpeg"/><Relationship Id="rId4" Type="http://schemas.openxmlformats.org/officeDocument/2006/relationships/image" Target="../media/image204.png"/><Relationship Id="rId3" Type="http://schemas.openxmlformats.org/officeDocument/2006/relationships/image" Target="../media/image203.jpeg"/><Relationship Id="rId2" Type="http://schemas.openxmlformats.org/officeDocument/2006/relationships/image" Target="../media/image202.jpeg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212.jpeg"/><Relationship Id="rId12" Type="http://schemas.openxmlformats.org/officeDocument/2006/relationships/image" Target="../media/image211.jpeg"/><Relationship Id="rId11" Type="http://schemas.openxmlformats.org/officeDocument/2006/relationships/image" Target="../media/image210.jpeg"/><Relationship Id="rId10" Type="http://schemas.openxmlformats.org/officeDocument/2006/relationships/image" Target="../media/image209.jpeg"/><Relationship Id="rId1" Type="http://schemas.openxmlformats.org/officeDocument/2006/relationships/image" Target="../media/image20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1.jpeg"/><Relationship Id="rId8" Type="http://schemas.openxmlformats.org/officeDocument/2006/relationships/image" Target="../media/image220.jpeg"/><Relationship Id="rId7" Type="http://schemas.openxmlformats.org/officeDocument/2006/relationships/image" Target="../media/image219.jpeg"/><Relationship Id="rId6" Type="http://schemas.openxmlformats.org/officeDocument/2006/relationships/image" Target="../media/image218.jpeg"/><Relationship Id="rId5" Type="http://schemas.openxmlformats.org/officeDocument/2006/relationships/image" Target="../media/image217.jpeg"/><Relationship Id="rId4" Type="http://schemas.openxmlformats.org/officeDocument/2006/relationships/image" Target="../media/image216.jpeg"/><Relationship Id="rId3" Type="http://schemas.openxmlformats.org/officeDocument/2006/relationships/image" Target="../media/image215.jpeg"/><Relationship Id="rId2" Type="http://schemas.openxmlformats.org/officeDocument/2006/relationships/image" Target="../media/image214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213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9.jpeg"/><Relationship Id="rId8" Type="http://schemas.openxmlformats.org/officeDocument/2006/relationships/image" Target="../media/image228.jpeg"/><Relationship Id="rId7" Type="http://schemas.openxmlformats.org/officeDocument/2006/relationships/image" Target="../media/image227.png"/><Relationship Id="rId6" Type="http://schemas.openxmlformats.org/officeDocument/2006/relationships/image" Target="../media/image226.jpeg"/><Relationship Id="rId5" Type="http://schemas.openxmlformats.org/officeDocument/2006/relationships/image" Target="../media/image225.jpeg"/><Relationship Id="rId4" Type="http://schemas.openxmlformats.org/officeDocument/2006/relationships/image" Target="../media/image224.jpeg"/><Relationship Id="rId3" Type="http://schemas.openxmlformats.org/officeDocument/2006/relationships/image" Target="../media/image223.jpeg"/><Relationship Id="rId2" Type="http://schemas.openxmlformats.org/officeDocument/2006/relationships/image" Target="../media/image222.jpe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215.jpeg"/><Relationship Id="rId11" Type="http://schemas.openxmlformats.org/officeDocument/2006/relationships/image" Target="../media/image231.jpeg"/><Relationship Id="rId10" Type="http://schemas.openxmlformats.org/officeDocument/2006/relationships/image" Target="../media/image230.jpeg"/><Relationship Id="rId1" Type="http://schemas.openxmlformats.org/officeDocument/2006/relationships/image" Target="../media/image155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5.jpeg"/><Relationship Id="rId3" Type="http://schemas.openxmlformats.org/officeDocument/2006/relationships/image" Target="../media/image234.jpeg"/><Relationship Id="rId2" Type="http://schemas.openxmlformats.org/officeDocument/2006/relationships/image" Target="../media/image233.jpeg"/><Relationship Id="rId1" Type="http://schemas.openxmlformats.org/officeDocument/2006/relationships/image" Target="../media/image2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2" name="AutoShape 12" descr="Картинки по запросу хле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07975" y="260648"/>
            <a:ext cx="8728521" cy="6985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dirty="0" smtClean="0"/>
              <a:t>       </a:t>
            </a:r>
            <a:r>
              <a:rPr lang="ru-RU" sz="3200" b="1" dirty="0" smtClean="0">
                <a:solidFill>
                  <a:srgbClr val="FF0000"/>
                </a:solidFill>
              </a:rPr>
              <a:t>  Презентация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            « Продукты питания»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  <a:p>
            <a:pPr algn="ctr"/>
            <a:endParaRPr lang="ru-RU" sz="3200" b="1" dirty="0" smtClean="0">
              <a:solidFill>
                <a:srgbClr val="FF0000"/>
              </a:solidFill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50405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Продукты питания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836712"/>
            <a:ext cx="8928992" cy="5904656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chemeClr val="tx1"/>
                </a:solidFill>
                <a:latin typeface="GreekC" pitchFamily="2" charset="0"/>
                <a:cs typeface="GreekC" pitchFamily="2" charset="0"/>
              </a:rPr>
              <a:t>Цель: </a:t>
            </a:r>
            <a:r>
              <a:rPr lang="ru-RU" sz="1600" dirty="0" smtClean="0">
                <a:solidFill>
                  <a:schemeClr val="tx1"/>
                </a:solidFill>
              </a:rPr>
              <a:t>расширение представления о продуктах питания, активизация пассивного словаря, коррекция грамматического строя речи.</a:t>
            </a:r>
            <a:endParaRPr lang="ru-RU" sz="1600" dirty="0">
              <a:solidFill>
                <a:schemeClr val="tx1"/>
              </a:solidFill>
            </a:endParaRPr>
          </a:p>
          <a:p>
            <a:pPr algn="l"/>
            <a:endParaRPr lang="ru-RU" sz="1600" dirty="0" smtClean="0">
              <a:solidFill>
                <a:schemeClr val="tx1"/>
              </a:solidFill>
            </a:endParaRPr>
          </a:p>
          <a:p>
            <a:pPr algn="l"/>
            <a:r>
              <a:rPr lang="ru-RU" sz="2800" b="1" dirty="0" smtClean="0">
                <a:solidFill>
                  <a:schemeClr val="tx1"/>
                </a:solidFill>
                <a:latin typeface="GreekC" pitchFamily="2" charset="0"/>
                <a:cs typeface="GreekC" pitchFamily="2" charset="0"/>
              </a:rPr>
              <a:t>Задачи:</a:t>
            </a:r>
            <a:endParaRPr lang="ru-RU" sz="2800" b="1" dirty="0">
              <a:solidFill>
                <a:schemeClr val="tx1"/>
              </a:solidFill>
              <a:latin typeface="GreekC" pitchFamily="2" charset="0"/>
              <a:cs typeface="GreekC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916832"/>
            <a:ext cx="87484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dirty="0" smtClean="0"/>
              <a:t>Расширение представлений по </a:t>
            </a:r>
            <a:r>
              <a:rPr lang="ru-RU" sz="1600" dirty="0"/>
              <a:t>данной лексической теме, </a:t>
            </a:r>
            <a:r>
              <a:rPr lang="ru-RU" sz="1600" dirty="0" smtClean="0"/>
              <a:t>её уточнению. Систематизации</a:t>
            </a:r>
            <a:r>
              <a:rPr lang="ru-RU" sz="1600" dirty="0"/>
              <a:t>, </a:t>
            </a:r>
            <a:r>
              <a:rPr lang="ru-RU" sz="1600" dirty="0" smtClean="0"/>
              <a:t>активизация </a:t>
            </a:r>
            <a:r>
              <a:rPr lang="ru-RU" sz="1600" dirty="0"/>
              <a:t>пассивного словарного </a:t>
            </a:r>
            <a:r>
              <a:rPr lang="ru-RU" sz="1600" dirty="0" smtClean="0"/>
              <a:t>запаса.  Совершенствование </a:t>
            </a:r>
            <a:r>
              <a:rPr lang="ru-RU" sz="1600" dirty="0"/>
              <a:t>умений образовывать слова суффиксальным </a:t>
            </a:r>
            <a:r>
              <a:rPr lang="ru-RU" sz="1600" dirty="0" smtClean="0"/>
              <a:t>способом. Развитие </a:t>
            </a:r>
            <a:r>
              <a:rPr lang="ru-RU" sz="1600" dirty="0"/>
              <a:t>речевого </a:t>
            </a:r>
            <a:r>
              <a:rPr lang="ru-RU" sz="1600" dirty="0" smtClean="0"/>
              <a:t>внимания, памяти.</a:t>
            </a:r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/>
              <a:t>Использование </a:t>
            </a:r>
            <a:r>
              <a:rPr lang="ru-RU" sz="1600" dirty="0"/>
              <a:t>компьютерных технологий </a:t>
            </a:r>
            <a:r>
              <a:rPr lang="ru-RU" sz="1600" dirty="0" smtClean="0"/>
              <a:t> для создания благоприятной доверительной атмосферы </a:t>
            </a:r>
            <a:r>
              <a:rPr lang="ru-RU" sz="1600" dirty="0"/>
              <a:t>между логопедом и ребенком, </a:t>
            </a:r>
            <a:r>
              <a:rPr lang="ru-RU" sz="1600" dirty="0" smtClean="0"/>
              <a:t>при </a:t>
            </a:r>
            <a:r>
              <a:rPr lang="ru-RU" sz="1600" dirty="0"/>
              <a:t>проведении коррекционной </a:t>
            </a:r>
            <a:r>
              <a:rPr lang="ru-RU" sz="1600" dirty="0" smtClean="0"/>
              <a:t>работы с детьми ОНР.</a:t>
            </a:r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/>
          </a:p>
          <a:p>
            <a:r>
              <a:rPr lang="ru-RU" sz="1600" dirty="0" smtClean="0"/>
              <a:t>Презентации </a:t>
            </a:r>
            <a:r>
              <a:rPr lang="ru-RU" sz="1600" dirty="0"/>
              <a:t>помогают логопедам разнообразить занятия, сделать их красочными, современными, «живыми», заинтересовать детей анимацией.</a:t>
            </a:r>
            <a:endParaRPr lang="ru-RU" sz="1600" dirty="0"/>
          </a:p>
          <a:p>
            <a:endParaRPr lang="ru-RU" sz="1600" dirty="0"/>
          </a:p>
          <a:p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77072"/>
            <a:ext cx="454818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Направление работы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GreekC" pitchFamily="2" charset="0"/>
                <a:cs typeface="GreekC" pitchFamily="2" charset="0"/>
              </a:rPr>
              <a:t>Развитие словаря: активизация пассивного словаря, расширение понятийного словаря по лексической теме «Продукты питания».</a:t>
            </a:r>
            <a:endParaRPr lang="ru-RU" dirty="0" smtClean="0">
              <a:latin typeface="GreekC" pitchFamily="2" charset="0"/>
              <a:cs typeface="GreekC" pitchFamily="2" charset="0"/>
            </a:endParaRPr>
          </a:p>
          <a:p>
            <a:r>
              <a:rPr lang="ru-RU" dirty="0" smtClean="0">
                <a:latin typeface="GreekC" pitchFamily="2" charset="0"/>
                <a:cs typeface="GreekC" pitchFamily="2" charset="0"/>
              </a:rPr>
              <a:t>Развитие грамматического строя речи детей.</a:t>
            </a:r>
            <a:endParaRPr lang="ru-RU" dirty="0">
              <a:latin typeface="GreekC" pitchFamily="2" charset="0"/>
              <a:cs typeface="Greek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Объясни народные  пословицы, поговорки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pic>
        <p:nvPicPr>
          <p:cNvPr id="5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1952024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0040" y="2164415"/>
            <a:ext cx="39604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• Кашу маслом не испортишь.</a:t>
            </a:r>
            <a:endParaRPr lang="ru-RU" b="1" i="1" dirty="0" smtClean="0"/>
          </a:p>
          <a:p>
            <a:r>
              <a:rPr lang="ru-RU" b="1" i="1" dirty="0" smtClean="0"/>
              <a:t>• Кисель зубов не портит.</a:t>
            </a:r>
            <a:endParaRPr lang="ru-RU" b="1" i="1" dirty="0" smtClean="0"/>
          </a:p>
          <a:p>
            <a:r>
              <a:rPr lang="ru-RU" b="1" i="1" dirty="0" smtClean="0"/>
              <a:t>• Без соли — что без воли: жизнь не проживёшь.</a:t>
            </a:r>
            <a:endParaRPr lang="ru-RU" b="1" i="1" dirty="0" smtClean="0"/>
          </a:p>
          <a:p>
            <a:r>
              <a:rPr lang="ru-RU" b="1" i="1" dirty="0" smtClean="0"/>
              <a:t>• Масло коровье, кушай на здоровье!</a:t>
            </a:r>
            <a:endParaRPr lang="ru-RU" b="1" i="1" dirty="0" smtClean="0"/>
          </a:p>
          <a:p>
            <a:r>
              <a:rPr lang="ru-RU" b="1" i="1" dirty="0" smtClean="0"/>
              <a:t>• Где блины, там и мы, где с маслом каша, там и место наше.</a:t>
            </a:r>
            <a:endParaRPr lang="ru-RU" b="1" i="1" dirty="0" smtClean="0"/>
          </a:p>
          <a:p>
            <a:r>
              <a:rPr lang="ru-RU" b="1" i="1" dirty="0" smtClean="0"/>
              <a:t>• Аппетит приходит во время еды.</a:t>
            </a:r>
            <a:endParaRPr lang="ru-RU" b="1" i="1" dirty="0" smtClean="0"/>
          </a:p>
          <a:p>
            <a:r>
              <a:rPr lang="ru-RU" b="1" i="1" dirty="0" smtClean="0"/>
              <a:t>• Когда я ем, я глух и нем</a:t>
            </a:r>
            <a:endParaRPr lang="ru-RU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0040" y="494079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• </a:t>
            </a:r>
            <a:r>
              <a:rPr lang="ru-RU" b="1" i="1" dirty="0" smtClean="0"/>
              <a:t>Натощак и песня не поётся.</a:t>
            </a:r>
            <a:endParaRPr lang="ru-RU" b="1" i="1" dirty="0" smtClean="0"/>
          </a:p>
          <a:p>
            <a:r>
              <a:rPr lang="ru-RU" b="1" i="1" dirty="0" smtClean="0"/>
              <a:t>• С одной ягоды сыт не будешь.</a:t>
            </a:r>
            <a:endParaRPr lang="ru-RU" b="1" i="1" dirty="0" smtClean="0"/>
          </a:p>
          <a:p>
            <a:r>
              <a:rPr lang="ru-RU" b="1" i="1" dirty="0" smtClean="0"/>
              <a:t>• Всякому нужен и обед и ужин.</a:t>
            </a:r>
            <a:endParaRPr lang="ru-RU" b="1" i="1" dirty="0" smtClean="0"/>
          </a:p>
          <a:p>
            <a:r>
              <a:rPr lang="ru-RU" b="1" i="1" dirty="0" smtClean="0"/>
              <a:t>• Беда — бедой, а еда — едой.</a:t>
            </a:r>
            <a:endParaRPr lang="ru-RU" b="1" i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352165" y="908720"/>
          <a:ext cx="4493169" cy="5018182"/>
        </p:xfrm>
        <a:graphic>
          <a:graphicData uri="http://schemas.openxmlformats.org/drawingml/2006/table">
            <a:tbl>
              <a:tblPr/>
              <a:tblGrid>
                <a:gridCol w="4493169"/>
              </a:tblGrid>
              <a:tr h="2037506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Кто голоден, тот и холоден. 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Хлеб греет, а не шуба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Холод, не терпит голод.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Тощий живот ни в пляску, ни в работу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Мельница сильна водой, а человек едой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Не лошадь везет, а овес.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Что укусишь, то и потянешь.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="1" i="1" dirty="0" smtClean="0"/>
                        <a:t>Вот ложка, вот чашка. В чашке гречневая каша. Ложка в чашке побывала, каши гречневой не стало.</a:t>
                      </a:r>
                      <a:endParaRPr lang="ru-RU" b="1" i="1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63490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Отгадай загадки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4536504"/>
          </a:xfrm>
        </p:spPr>
        <p:txBody>
          <a:bodyPr>
            <a:normAutofit/>
          </a:bodyPr>
          <a:lstStyle/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pPr>
              <a:buNone/>
            </a:pPr>
            <a:r>
              <a:rPr lang="ru-RU" sz="1800" b="1" i="1" dirty="0" smtClean="0"/>
              <a:t>   Можно сварить, а можно разбить,</a:t>
            </a:r>
            <a:br>
              <a:rPr lang="ru-RU" sz="1800" b="1" i="1" dirty="0" smtClean="0"/>
            </a:br>
            <a:r>
              <a:rPr lang="ru-RU" sz="1800" b="1" i="1" dirty="0" smtClean="0"/>
              <a:t>Если не прикасаться</a:t>
            </a:r>
            <a:br>
              <a:rPr lang="ru-RU" sz="1800" b="1" i="1" dirty="0" smtClean="0"/>
            </a:br>
            <a:r>
              <a:rPr lang="ru-RU" sz="1800" b="1" i="1" dirty="0" smtClean="0"/>
              <a:t>цыпленком может оказаться.</a:t>
            </a:r>
            <a:endParaRPr lang="ru-RU" sz="1800" b="1" i="1" dirty="0" smtClean="0"/>
          </a:p>
          <a:p>
            <a:pPr>
              <a:buNone/>
            </a:pPr>
            <a:r>
              <a:rPr lang="ru-RU" sz="1800" b="1" i="1" dirty="0" smtClean="0"/>
              <a:t>   Не снег,</a:t>
            </a:r>
            <a:br>
              <a:rPr lang="ru-RU" sz="1800" b="1" i="1" dirty="0" smtClean="0"/>
            </a:br>
            <a:r>
              <a:rPr lang="ru-RU" sz="1800" b="1" i="1" dirty="0" smtClean="0"/>
              <a:t>А белое всегда.</a:t>
            </a:r>
            <a:br>
              <a:rPr lang="ru-RU" sz="1800" b="1" i="1" dirty="0" smtClean="0"/>
            </a:br>
            <a:r>
              <a:rPr lang="ru-RU" sz="1800" b="1" i="1" dirty="0" smtClean="0"/>
              <a:t>Хоть и течет,</a:t>
            </a:r>
            <a:br>
              <a:rPr lang="ru-RU" sz="1800" b="1" i="1" dirty="0" smtClean="0"/>
            </a:br>
            <a:r>
              <a:rPr lang="ru-RU" sz="1800" b="1" i="1" dirty="0" smtClean="0"/>
              <a:t>А не вода</a:t>
            </a:r>
            <a:endParaRPr lang="ru-RU" sz="1800" b="1" i="1" dirty="0" smtClean="0"/>
          </a:p>
          <a:p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764704"/>
            <a:ext cx="3078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Жидко, а не вода,</a:t>
            </a:r>
            <a:br>
              <a:rPr lang="ru-RU" b="1" i="1" dirty="0"/>
            </a:br>
            <a:r>
              <a:rPr lang="ru-RU" b="1" i="1" dirty="0"/>
              <a:t>Бело, а не снег.</a:t>
            </a:r>
            <a:br>
              <a:rPr lang="ru-RU" b="1" i="1" dirty="0"/>
            </a:br>
            <a:r>
              <a:rPr lang="ru-RU" b="1" i="1" dirty="0"/>
              <a:t>Начинается на К</a:t>
            </a:r>
            <a:br>
              <a:rPr lang="ru-RU" b="1" i="1" dirty="0"/>
            </a:br>
            <a:r>
              <a:rPr lang="ru-RU" b="1" i="1" dirty="0"/>
              <a:t>Наш продукт из молока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365104"/>
            <a:ext cx="31500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Мы на хлеб </a:t>
            </a:r>
            <a:endParaRPr lang="ru-RU" b="1" i="1" dirty="0" smtClean="0"/>
          </a:p>
          <a:p>
            <a:r>
              <a:rPr lang="ru-RU" b="1" i="1" dirty="0" smtClean="0"/>
              <a:t>его </a:t>
            </a:r>
            <a:r>
              <a:rPr lang="ru-RU" b="1" i="1" dirty="0"/>
              <a:t>намажем</a:t>
            </a:r>
            <a:br>
              <a:rPr lang="ru-RU" b="1" i="1" dirty="0"/>
            </a:br>
            <a:r>
              <a:rPr lang="ru-RU" b="1" i="1" dirty="0"/>
              <a:t>И добавим к разным кашам.</a:t>
            </a:r>
            <a:br>
              <a:rPr lang="ru-RU" b="1" i="1" dirty="0"/>
            </a:br>
            <a:r>
              <a:rPr lang="ru-RU" b="1" i="1" dirty="0"/>
              <a:t>Кашу не испортят точно</a:t>
            </a:r>
            <a:br>
              <a:rPr lang="ru-RU" b="1" i="1" dirty="0"/>
            </a:br>
            <a:r>
              <a:rPr lang="ru-RU" b="1" i="1" dirty="0"/>
              <a:t>Бело-желтые кусочки</a:t>
            </a:r>
            <a:r>
              <a:rPr lang="ru-RU" b="1" i="1" dirty="0" smtClean="0"/>
              <a:t>.</a:t>
            </a:r>
            <a:endParaRPr lang="ru-RU" b="1" i="1" dirty="0" smtClean="0"/>
          </a:p>
          <a:p>
            <a:endParaRPr lang="ru-RU" b="1" i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788024" y="908720"/>
          <a:ext cx="3408040" cy="1188720"/>
        </p:xfrm>
        <a:graphic>
          <a:graphicData uri="http://schemas.openxmlformats.org/drawingml/2006/table">
            <a:tbl>
              <a:tblPr/>
              <a:tblGrid>
                <a:gridCol w="3408040"/>
              </a:tblGrid>
              <a:tr h="0">
                <a:tc>
                  <a:txBody>
                    <a:bodyPr/>
                    <a:lstStyle/>
                    <a:p>
                      <a:r>
                        <a:rPr lang="ru-RU" b="1" i="1" dirty="0"/>
                        <a:t>Отгадать легко и быстро: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Мягкий, пышный и душистый.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Он и черный, он и белый,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Вкусный даже подгорелый.</a:t>
                      </a:r>
                      <a:endParaRPr lang="ru-RU" b="1" i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788024" y="2348880"/>
          <a:ext cx="2975992" cy="1463040"/>
        </p:xfrm>
        <a:graphic>
          <a:graphicData uri="http://schemas.openxmlformats.org/drawingml/2006/table">
            <a:tbl>
              <a:tblPr/>
              <a:tblGrid>
                <a:gridCol w="2975992"/>
              </a:tblGrid>
              <a:tr h="0">
                <a:tc>
                  <a:txBody>
                    <a:bodyPr/>
                    <a:lstStyle/>
                    <a:p>
                      <a:r>
                        <a:rPr lang="ru-RU" b="1" i="1" dirty="0"/>
                        <a:t>Мама из крупы сварила,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Посолила, подсластила.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Эй, ну где же ложка наша?!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Так нужна на завтрак...</a:t>
                      </a:r>
                      <a:endParaRPr lang="ru-RU" b="1" i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788024" y="3789040"/>
          <a:ext cx="2903984" cy="1463040"/>
        </p:xfrm>
        <a:graphic>
          <a:graphicData uri="http://schemas.openxmlformats.org/drawingml/2006/table">
            <a:tbl>
              <a:tblPr/>
              <a:tblGrid>
                <a:gridCol w="2903984"/>
              </a:tblGrid>
              <a:tr h="0">
                <a:tc>
                  <a:txBody>
                    <a:bodyPr/>
                    <a:lstStyle/>
                    <a:p>
                      <a:r>
                        <a:rPr lang="ru-RU" b="1" i="1" dirty="0"/>
                        <a:t>И уха он, и бульон,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Щи, рассольник - тоже он.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Он гороховый, капустный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И, конечно, очень вкусный.</a:t>
                      </a:r>
                      <a:endParaRPr lang="ru-RU" b="1" i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788024" y="5373216"/>
          <a:ext cx="2399928" cy="640080"/>
        </p:xfrm>
        <a:graphic>
          <a:graphicData uri="http://schemas.openxmlformats.org/drawingml/2006/table">
            <a:tbl>
              <a:tblPr/>
              <a:tblGrid>
                <a:gridCol w="2399928"/>
              </a:tblGrid>
              <a:tr h="0">
                <a:tc>
                  <a:txBody>
                    <a:bodyPr/>
                    <a:lstStyle/>
                    <a:p>
                      <a:r>
                        <a:rPr lang="ru-RU" b="1" i="1" dirty="0"/>
                        <a:t>Сидят на ложке,</a:t>
                      </a:r>
                      <a:br>
                        <a:rPr lang="ru-RU" b="1" i="1" dirty="0"/>
                      </a:br>
                      <a:r>
                        <a:rPr lang="ru-RU" b="1" i="1" dirty="0"/>
                        <a:t>Свесив ножки.</a:t>
                      </a:r>
                      <a:endParaRPr lang="ru-RU" b="1" i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673224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Назови продукты, обозначь одним словом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b="1" dirty="0" smtClean="0"/>
              <a:t>Природа сама создала для нас уникальный продукт питания - МОЛОКО</a:t>
            </a:r>
            <a:endParaRPr lang="ru-RU" sz="1600" b="1" dirty="0"/>
          </a:p>
        </p:txBody>
      </p:sp>
      <p:pic>
        <p:nvPicPr>
          <p:cNvPr id="17410" name="Picture 2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04248" y="188640"/>
            <a:ext cx="936104" cy="748884"/>
          </a:xfrm>
          <a:prstGeom prst="rect">
            <a:avLst/>
          </a:prstGeom>
          <a:noFill/>
        </p:spPr>
      </p:pic>
      <p:pic>
        <p:nvPicPr>
          <p:cNvPr id="17412" name="Picture 4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196752"/>
            <a:ext cx="2592288" cy="1757116"/>
          </a:xfrm>
          <a:prstGeom prst="rect">
            <a:avLst/>
          </a:prstGeom>
          <a:noFill/>
        </p:spPr>
      </p:pic>
      <p:pic>
        <p:nvPicPr>
          <p:cNvPr id="17414" name="Picture 6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96752"/>
            <a:ext cx="2466975" cy="1728192"/>
          </a:xfrm>
          <a:prstGeom prst="rect">
            <a:avLst/>
          </a:prstGeom>
          <a:noFill/>
        </p:spPr>
      </p:pic>
      <p:pic>
        <p:nvPicPr>
          <p:cNvPr id="17416" name="Picture 8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068961"/>
            <a:ext cx="2466975" cy="1656184"/>
          </a:xfrm>
          <a:prstGeom prst="rect">
            <a:avLst/>
          </a:prstGeom>
          <a:noFill/>
        </p:spPr>
      </p:pic>
      <p:pic>
        <p:nvPicPr>
          <p:cNvPr id="17418" name="Picture 10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013176"/>
            <a:ext cx="2055965" cy="1368152"/>
          </a:xfrm>
          <a:prstGeom prst="rect">
            <a:avLst/>
          </a:prstGeom>
          <a:noFill/>
        </p:spPr>
      </p:pic>
      <p:pic>
        <p:nvPicPr>
          <p:cNvPr id="17420" name="Picture 12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212976"/>
            <a:ext cx="2078360" cy="1152128"/>
          </a:xfrm>
          <a:prstGeom prst="rect">
            <a:avLst/>
          </a:prstGeom>
          <a:noFill/>
        </p:spPr>
      </p:pic>
      <p:pic>
        <p:nvPicPr>
          <p:cNvPr id="17422" name="Picture 14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9000" y="4509120"/>
            <a:ext cx="1905000" cy="1943101"/>
          </a:xfrm>
          <a:prstGeom prst="rect">
            <a:avLst/>
          </a:prstGeom>
          <a:noFill/>
        </p:spPr>
      </p:pic>
      <p:pic>
        <p:nvPicPr>
          <p:cNvPr id="17424" name="Picture 16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4653136"/>
            <a:ext cx="1905000" cy="1905000"/>
          </a:xfrm>
          <a:prstGeom prst="rect">
            <a:avLst/>
          </a:prstGeom>
          <a:noFill/>
        </p:spPr>
      </p:pic>
      <p:pic>
        <p:nvPicPr>
          <p:cNvPr id="17428" name="Picture 20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7" y="3212976"/>
            <a:ext cx="2495739" cy="1368152"/>
          </a:xfrm>
          <a:prstGeom prst="rect">
            <a:avLst/>
          </a:prstGeom>
          <a:noFill/>
        </p:spPr>
      </p:pic>
      <p:pic>
        <p:nvPicPr>
          <p:cNvPr id="17430" name="Picture 22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5085184"/>
            <a:ext cx="2895600" cy="1581151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611560" y="2924944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Сливки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915816" y="2852936"/>
            <a:ext cx="2273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Молочная сыворотка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948264" y="2924944"/>
            <a:ext cx="836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Творог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23528" y="4581128"/>
            <a:ext cx="1012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Сметана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987824" y="4581128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Сыр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156176" y="4293096"/>
            <a:ext cx="1907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Сливочное масло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23528" y="6381328"/>
            <a:ext cx="1174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Маргарин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5652120" y="6309320"/>
            <a:ext cx="1486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Простокваша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7740352" y="6381328"/>
            <a:ext cx="101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Ряженка</a:t>
            </a:r>
            <a:endParaRPr lang="ru-RU" dirty="0"/>
          </a:p>
        </p:txBody>
      </p:sp>
      <p:pic>
        <p:nvPicPr>
          <p:cNvPr id="17432" name="Picture 24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1196752"/>
            <a:ext cx="2597009" cy="17281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1363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Перечисли продукты, назови одним словом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4" name="Picture 4" descr="Картинки по запросу вредные продукты питания для детей в картинках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44008" y="764704"/>
            <a:ext cx="1981204" cy="1478283"/>
          </a:xfrm>
          <a:prstGeom prst="rect">
            <a:avLst/>
          </a:prstGeom>
          <a:noFill/>
        </p:spPr>
      </p:pic>
      <p:pic>
        <p:nvPicPr>
          <p:cNvPr id="16386" name="Picture 2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2088232" cy="2088232"/>
          </a:xfrm>
          <a:prstGeom prst="rect">
            <a:avLst/>
          </a:prstGeom>
          <a:noFill/>
        </p:spPr>
      </p:pic>
      <p:pic>
        <p:nvPicPr>
          <p:cNvPr id="16388" name="Picture 4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620688"/>
            <a:ext cx="1931508" cy="1872208"/>
          </a:xfrm>
          <a:prstGeom prst="rect">
            <a:avLst/>
          </a:prstGeom>
          <a:noFill/>
        </p:spPr>
      </p:pic>
      <p:pic>
        <p:nvPicPr>
          <p:cNvPr id="16390" name="Picture 6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764704"/>
            <a:ext cx="2286000" cy="1524001"/>
          </a:xfrm>
          <a:prstGeom prst="rect">
            <a:avLst/>
          </a:prstGeom>
          <a:noFill/>
        </p:spPr>
      </p:pic>
      <p:pic>
        <p:nvPicPr>
          <p:cNvPr id="16396" name="Picture 12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564904"/>
            <a:ext cx="2170103" cy="144016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092280" y="4005064"/>
            <a:ext cx="983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Котлеты</a:t>
            </a:r>
            <a:endParaRPr lang="ru-RU" dirty="0"/>
          </a:p>
        </p:txBody>
      </p:sp>
      <p:pic>
        <p:nvPicPr>
          <p:cNvPr id="16400" name="Picture 16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2564904"/>
            <a:ext cx="2164174" cy="1440160"/>
          </a:xfrm>
          <a:prstGeom prst="rect">
            <a:avLst/>
          </a:prstGeom>
          <a:noFill/>
        </p:spPr>
      </p:pic>
      <p:pic>
        <p:nvPicPr>
          <p:cNvPr id="16402" name="Picture 18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4581128"/>
            <a:ext cx="2047444" cy="1296144"/>
          </a:xfrm>
          <a:prstGeom prst="rect">
            <a:avLst/>
          </a:prstGeom>
          <a:noFill/>
        </p:spPr>
      </p:pic>
      <p:pic>
        <p:nvPicPr>
          <p:cNvPr id="16404" name="Picture 20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908720"/>
            <a:ext cx="1224136" cy="1224136"/>
          </a:xfrm>
          <a:prstGeom prst="rect">
            <a:avLst/>
          </a:prstGeom>
          <a:noFill/>
        </p:spPr>
      </p:pic>
      <p:pic>
        <p:nvPicPr>
          <p:cNvPr id="16406" name="Picture 22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2492896"/>
            <a:ext cx="2020978" cy="1800200"/>
          </a:xfrm>
          <a:prstGeom prst="rect">
            <a:avLst/>
          </a:prstGeom>
          <a:noFill/>
        </p:spPr>
      </p:pic>
      <p:pic>
        <p:nvPicPr>
          <p:cNvPr id="16408" name="Picture 24" descr="Похожее изображени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4149080"/>
            <a:ext cx="1691680" cy="1691680"/>
          </a:xfrm>
          <a:prstGeom prst="rect">
            <a:avLst/>
          </a:prstGeom>
          <a:noFill/>
        </p:spPr>
      </p:pic>
      <p:pic>
        <p:nvPicPr>
          <p:cNvPr id="16410" name="Picture 26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139952" y="4509120"/>
            <a:ext cx="2008643" cy="1440160"/>
          </a:xfrm>
          <a:prstGeom prst="rect">
            <a:avLst/>
          </a:prstGeom>
          <a:noFill/>
        </p:spPr>
      </p:pic>
      <p:sp>
        <p:nvSpPr>
          <p:cNvPr id="16412" name="AutoShape 28" descr="Картинки по запросу мясные продукты категор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6414" name="AutoShape 30" descr="Картинки по запросу мясные продукты категор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6416" name="Picture 32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92080" y="4509120"/>
            <a:ext cx="1512168" cy="1512168"/>
          </a:xfrm>
          <a:prstGeom prst="rect">
            <a:avLst/>
          </a:prstGeom>
          <a:noFill/>
        </p:spPr>
      </p:pic>
      <p:pic>
        <p:nvPicPr>
          <p:cNvPr id="16418" name="Picture 34" descr="Картинки по запросу мясные продукты категории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264" y="4509120"/>
            <a:ext cx="2088232" cy="136815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180092" y="6021288"/>
            <a:ext cx="1937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Паштет из печени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5877272"/>
            <a:ext cx="1017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Холодец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94720" y="2132856"/>
            <a:ext cx="745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Фарш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259273" y="2092206"/>
            <a:ext cx="1766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Тушёнка мясная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Хлебобулочные изделия</a:t>
            </a:r>
            <a:endParaRPr lang="ru-R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52" y="548680"/>
            <a:ext cx="2478137" cy="1548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960" y="863526"/>
            <a:ext cx="2575173" cy="139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836712"/>
            <a:ext cx="2951448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2334945" cy="226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489" y="2354385"/>
            <a:ext cx="2406247" cy="1616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961" y="3789040"/>
            <a:ext cx="3505572" cy="3242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433655"/>
            <a:ext cx="3710945" cy="230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054" y="3971082"/>
            <a:ext cx="1785092" cy="1597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86" y="3316923"/>
            <a:ext cx="1251602" cy="83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/>
              <a:t>                            </a:t>
            </a:r>
            <a:r>
              <a:rPr lang="ru-RU" sz="2000" b="1" dirty="0" smtClean="0">
                <a:latin typeface="GreekC" pitchFamily="2" charset="0"/>
                <a:cs typeface="GreekC" pitchFamily="2" charset="0"/>
              </a:rPr>
              <a:t>Что понадобиться повару для приготовления пищи?</a:t>
            </a:r>
            <a:endParaRPr lang="ru-RU" sz="2000" b="1" dirty="0">
              <a:latin typeface="GreekC" pitchFamily="2" charset="0"/>
              <a:cs typeface="GreekC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2520280" cy="1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786" y="764704"/>
            <a:ext cx="2830782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20688"/>
            <a:ext cx="2381249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05064"/>
            <a:ext cx="237824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564904"/>
            <a:ext cx="2360169" cy="1963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996952"/>
            <a:ext cx="2456397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51520" y="1988840"/>
            <a:ext cx="2498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Молочные продукты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88224" y="2276872"/>
            <a:ext cx="2247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Мясные продукты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00192" y="4005064"/>
            <a:ext cx="3203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Оборудование – печь, плита…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5856" y="227687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Духовые шкафы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9664" y="6021288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Кастрюли различного объёма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365104"/>
            <a:ext cx="2016224" cy="1994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 descr="C:\Users\Барин\Desktop\frukt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504" y="5301208"/>
            <a:ext cx="2048503" cy="1296144"/>
          </a:xfrm>
          <a:prstGeom prst="rect">
            <a:avLst/>
          </a:prstGeom>
          <a:noFill/>
        </p:spPr>
      </p:pic>
      <p:pic>
        <p:nvPicPr>
          <p:cNvPr id="22530" name="Picture 2" descr="C:\Users\Барин\Desktop\klfssifkl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504" y="2564904"/>
            <a:ext cx="2370282" cy="1368152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2051720" y="3356992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Овощи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51720" y="6165304"/>
            <a:ext cx="1050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GreekC" pitchFamily="2" charset="0"/>
                <a:cs typeface="GreekC" pitchFamily="2" charset="0"/>
              </a:rPr>
              <a:t>Фрукты</a:t>
            </a:r>
            <a:endParaRPr lang="ru-RU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33794" name="AutoShape 2" descr="Картинки по запросу ваза с цветам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3796" name="Picture 4" descr="Картинки по запросу ваза с цветами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2204864"/>
            <a:ext cx="1152128" cy="1152128"/>
          </a:xfrm>
          <a:prstGeom prst="rect">
            <a:avLst/>
          </a:prstGeom>
          <a:noFill/>
        </p:spPr>
      </p:pic>
      <p:sp>
        <p:nvSpPr>
          <p:cNvPr id="33798" name="AutoShape 6" descr="Картинки по запросу туф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3800" name="AutoShape 8" descr="Картинки по запросу туф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3802" name="Picture 10" descr="Похожее изобра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4005064"/>
            <a:ext cx="1296144" cy="1296144"/>
          </a:xfrm>
          <a:prstGeom prst="rect">
            <a:avLst/>
          </a:prstGeom>
          <a:noFill/>
        </p:spPr>
      </p:pic>
      <p:pic>
        <p:nvPicPr>
          <p:cNvPr id="33804" name="Picture 12" descr="Картинки по запросу полотенце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691680" y="4077072"/>
            <a:ext cx="1512168" cy="1512168"/>
          </a:xfrm>
          <a:prstGeom prst="rect">
            <a:avLst/>
          </a:prstGeom>
          <a:noFill/>
        </p:spPr>
      </p:pic>
      <p:sp>
        <p:nvSpPr>
          <p:cNvPr id="33806" name="AutoShape 14" descr="Картинки по запросу разделочная дос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3808" name="AutoShape 16" descr="Картинки по запросу разделочная дос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3810" name="AutoShape 18" descr="Картинки по запросу разделочная дос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3812" name="Picture 20" descr="Картинки по запросу разделочная доска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1553629">
            <a:off x="3275856" y="5661248"/>
            <a:ext cx="1440160" cy="9254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Что можно жарить, а что  печь?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653136"/>
            <a:ext cx="2952328" cy="184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49791"/>
            <a:ext cx="2664296" cy="2202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805" y="2640615"/>
            <a:ext cx="3431697" cy="251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52" y="774025"/>
            <a:ext cx="2448272" cy="185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680" y="854102"/>
            <a:ext cx="1621665" cy="16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446" y="854102"/>
            <a:ext cx="1961264" cy="146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446" y="4742697"/>
            <a:ext cx="2705234" cy="1521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958" y="4687048"/>
            <a:ext cx="2177323" cy="1632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1224136" cy="91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941" y="2793762"/>
            <a:ext cx="1921122" cy="128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406" y="2546728"/>
            <a:ext cx="1398422" cy="104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Cambria" panose="02040503050406030204" pitchFamily="18" charset="0"/>
              </a:rPr>
              <a:t>Что можно печь, жарить?</a:t>
            </a:r>
            <a:endParaRPr lang="ru-RU" sz="1800" b="1" dirty="0">
              <a:latin typeface="Cambria" panose="0204050305040603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904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 </a:t>
            </a:r>
            <a:endParaRPr lang="ru-RU" sz="1600" dirty="0" smtClean="0"/>
          </a:p>
          <a:p>
            <a:pPr>
              <a:buNone/>
            </a:pPr>
            <a:endParaRPr lang="ru-RU" sz="1600" dirty="0" smtClean="0"/>
          </a:p>
        </p:txBody>
      </p:sp>
      <p:sp>
        <p:nvSpPr>
          <p:cNvPr id="13314" name="AutoShape 2" descr="Картинки по запросу сковорода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3316" name="AutoShape 4" descr="Картинки по запросу сковорода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3318" name="Picture 6" descr="Картинки по запросу сковорода фот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3528" y="404664"/>
            <a:ext cx="2681554" cy="1656184"/>
          </a:xfrm>
          <a:prstGeom prst="rect">
            <a:avLst/>
          </a:prstGeom>
          <a:noFill/>
        </p:spPr>
      </p:pic>
      <p:pic>
        <p:nvPicPr>
          <p:cNvPr id="13320" name="Picture 8" descr="Картинки по запросу духовая печь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0648"/>
            <a:ext cx="2730640" cy="1944216"/>
          </a:xfrm>
          <a:prstGeom prst="rect">
            <a:avLst/>
          </a:prstGeom>
          <a:noFill/>
        </p:spPr>
      </p:pic>
      <p:pic>
        <p:nvPicPr>
          <p:cNvPr id="13324" name="Picture 12" descr="Картинки по запросу яичница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17032"/>
            <a:ext cx="1827539" cy="1512168"/>
          </a:xfrm>
          <a:prstGeom prst="rect">
            <a:avLst/>
          </a:prstGeom>
          <a:noFill/>
        </p:spPr>
      </p:pic>
      <p:pic>
        <p:nvPicPr>
          <p:cNvPr id="13326" name="Picture 14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789040"/>
            <a:ext cx="1872208" cy="1390235"/>
          </a:xfrm>
          <a:prstGeom prst="rect">
            <a:avLst/>
          </a:prstGeom>
          <a:noFill/>
        </p:spPr>
      </p:pic>
      <p:pic>
        <p:nvPicPr>
          <p:cNvPr id="13328" name="Picture 16" descr="Картинки по запросу пирожки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861048"/>
            <a:ext cx="1800200" cy="1368152"/>
          </a:xfrm>
          <a:prstGeom prst="rect">
            <a:avLst/>
          </a:prstGeom>
          <a:noFill/>
        </p:spPr>
      </p:pic>
      <p:pic>
        <p:nvPicPr>
          <p:cNvPr id="13330" name="Picture 18" descr="Картинки по запросу пирожки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5517232"/>
            <a:ext cx="1854499" cy="1107738"/>
          </a:xfrm>
          <a:prstGeom prst="rect">
            <a:avLst/>
          </a:prstGeom>
          <a:noFill/>
        </p:spPr>
      </p:pic>
      <p:pic>
        <p:nvPicPr>
          <p:cNvPr id="13332" name="Picture 20" descr="Картинки по запросу котлеты фо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5445224"/>
            <a:ext cx="2168712" cy="1268760"/>
          </a:xfrm>
          <a:prstGeom prst="rect">
            <a:avLst/>
          </a:prstGeom>
          <a:noFill/>
        </p:spPr>
      </p:pic>
      <p:pic>
        <p:nvPicPr>
          <p:cNvPr id="13334" name="Picture 22" descr="Картинки по запросу булочки фото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00" y="5445224"/>
            <a:ext cx="2088232" cy="1296144"/>
          </a:xfrm>
          <a:prstGeom prst="rect">
            <a:avLst/>
          </a:prstGeom>
          <a:noFill/>
        </p:spPr>
      </p:pic>
      <p:pic>
        <p:nvPicPr>
          <p:cNvPr id="13336" name="Picture 24" descr="Картинки по запросу торт фот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2276872"/>
            <a:ext cx="2052228" cy="1368152"/>
          </a:xfrm>
          <a:prstGeom prst="rect">
            <a:avLst/>
          </a:prstGeom>
          <a:noFill/>
        </p:spPr>
      </p:pic>
      <p:pic>
        <p:nvPicPr>
          <p:cNvPr id="13338" name="Picture 26" descr="Картинки по запросу пицца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2132856"/>
            <a:ext cx="2280420" cy="1520280"/>
          </a:xfrm>
          <a:prstGeom prst="rect">
            <a:avLst/>
          </a:prstGeom>
          <a:noFill/>
        </p:spPr>
      </p:pic>
      <p:pic>
        <p:nvPicPr>
          <p:cNvPr id="13340" name="Picture 28" descr="Картинки по запросу печенье фото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836712"/>
            <a:ext cx="2088232" cy="1313841"/>
          </a:xfrm>
          <a:prstGeom prst="rect">
            <a:avLst/>
          </a:prstGeom>
          <a:noFill/>
        </p:spPr>
      </p:pic>
      <p:pic>
        <p:nvPicPr>
          <p:cNvPr id="13342" name="Picture 30" descr="Картинки по запросу печенье фото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2204864"/>
            <a:ext cx="1679487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Картинки по запросу как выглядит овес фот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rot="16200000">
            <a:off x="6822250" y="818710"/>
            <a:ext cx="2052228" cy="1368152"/>
          </a:xfrm>
          <a:prstGeom prst="rect">
            <a:avLst/>
          </a:prstGeom>
          <a:noFill/>
        </p:spPr>
      </p:pic>
      <p:sp>
        <p:nvSpPr>
          <p:cNvPr id="49158" name="AutoShape 6" descr="Картинки по запросу как выглядит овес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9160" name="Picture 8" descr="Картинки по запросу как выглядит овес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764704"/>
            <a:ext cx="1440160" cy="1296144"/>
          </a:xfrm>
          <a:prstGeom prst="rect">
            <a:avLst/>
          </a:prstGeom>
          <a:noFill/>
        </p:spPr>
      </p:pic>
      <p:sp>
        <p:nvSpPr>
          <p:cNvPr id="49162" name="AutoShape 10" descr="Картинки по запросу как выглядит пшеница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9164" name="Picture 12" descr="Картинки по запросу как выглядит пшеница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556792"/>
            <a:ext cx="1380153" cy="1296144"/>
          </a:xfrm>
          <a:prstGeom prst="rect">
            <a:avLst/>
          </a:prstGeom>
          <a:noFill/>
        </p:spPr>
      </p:pic>
      <p:pic>
        <p:nvPicPr>
          <p:cNvPr id="49166" name="Picture 14" descr="Картинки по запросу как выглядит пшеница фо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447567" y="887727"/>
            <a:ext cx="2483431" cy="1373288"/>
          </a:xfrm>
          <a:prstGeom prst="rect">
            <a:avLst/>
          </a:prstGeom>
          <a:noFill/>
        </p:spPr>
      </p:pic>
      <p:pic>
        <p:nvPicPr>
          <p:cNvPr id="49168" name="Picture 16" descr="Картинки по запросу как выглядит просо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2132856"/>
            <a:ext cx="1440160" cy="2199729"/>
          </a:xfrm>
          <a:prstGeom prst="rect">
            <a:avLst/>
          </a:prstGeom>
          <a:noFill/>
        </p:spPr>
      </p:pic>
      <p:pic>
        <p:nvPicPr>
          <p:cNvPr id="49170" name="Picture 18" descr="Картинки по запросу как выглядит просо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797152"/>
            <a:ext cx="1343381" cy="1152128"/>
          </a:xfrm>
          <a:prstGeom prst="rect">
            <a:avLst/>
          </a:prstGeom>
          <a:noFill/>
        </p:spPr>
      </p:pic>
      <p:pic>
        <p:nvPicPr>
          <p:cNvPr id="49174" name="Picture 22" descr="Картинки по запросу как выглядит просо фо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3573016"/>
            <a:ext cx="648072" cy="648072"/>
          </a:xfrm>
          <a:prstGeom prst="rect">
            <a:avLst/>
          </a:prstGeom>
          <a:noFill/>
        </p:spPr>
      </p:pic>
      <p:pic>
        <p:nvPicPr>
          <p:cNvPr id="49180" name="Picture 28" descr="Картинки по запросу как выглядит гречиха фото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2852936"/>
            <a:ext cx="1543027" cy="2376264"/>
          </a:xfrm>
          <a:prstGeom prst="rect">
            <a:avLst/>
          </a:prstGeom>
          <a:noFill/>
        </p:spPr>
      </p:pic>
      <p:pic>
        <p:nvPicPr>
          <p:cNvPr id="18" name="Picture 26" descr="Картинки по запросу как выглядит гречиха фот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376" y="4725144"/>
            <a:ext cx="1075675" cy="720080"/>
          </a:xfrm>
          <a:prstGeom prst="rect">
            <a:avLst/>
          </a:prstGeom>
          <a:noFill/>
        </p:spPr>
      </p:pic>
      <p:pic>
        <p:nvPicPr>
          <p:cNvPr id="19" name="Picture 24" descr="Картинки по запросу как выглядит гречиха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5085184"/>
            <a:ext cx="1947574" cy="1440160"/>
          </a:xfrm>
          <a:prstGeom prst="rect">
            <a:avLst/>
          </a:prstGeom>
          <a:noFill/>
        </p:spPr>
      </p:pic>
      <p:pic>
        <p:nvPicPr>
          <p:cNvPr id="49182" name="Picture 30" descr="Картинки по запросу как выглядит гречиха фото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43808" y="2780928"/>
            <a:ext cx="1420431" cy="1296144"/>
          </a:xfrm>
          <a:prstGeom prst="rect">
            <a:avLst/>
          </a:prstGeom>
          <a:noFill/>
        </p:spPr>
      </p:pic>
      <p:pic>
        <p:nvPicPr>
          <p:cNvPr id="49184" name="Picture 32" descr="Картинки по запросу как выглядит рис фото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92080" y="3573016"/>
            <a:ext cx="1296144" cy="1296144"/>
          </a:xfrm>
          <a:prstGeom prst="rect">
            <a:avLst/>
          </a:prstGeom>
          <a:noFill/>
        </p:spPr>
      </p:pic>
      <p:pic>
        <p:nvPicPr>
          <p:cNvPr id="49186" name="Picture 34" descr="Похожее изображение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861048"/>
            <a:ext cx="1676400" cy="2324101"/>
          </a:xfrm>
          <a:prstGeom prst="rect">
            <a:avLst/>
          </a:prstGeom>
          <a:noFill/>
        </p:spPr>
      </p:pic>
      <p:pic>
        <p:nvPicPr>
          <p:cNvPr id="49188" name="Picture 36" descr="Картинки по запросу как выглядит растение риса  фото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79512" y="5661248"/>
            <a:ext cx="1296144" cy="946749"/>
          </a:xfrm>
          <a:prstGeom prst="rect">
            <a:avLst/>
          </a:prstGeom>
          <a:noFill/>
        </p:spPr>
      </p:pic>
      <p:pic>
        <p:nvPicPr>
          <p:cNvPr id="49190" name="Picture 38" descr="Картинки по запросу как выглядит растение риса  фото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475656" y="5993904"/>
            <a:ext cx="1123325" cy="864096"/>
          </a:xfrm>
          <a:prstGeom prst="rect">
            <a:avLst/>
          </a:prstGeom>
          <a:noFill/>
        </p:spPr>
      </p:pic>
      <p:sp>
        <p:nvSpPr>
          <p:cNvPr id="49192" name="AutoShape 40" descr="Картинки по запросу как выглядит растение пшеницы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9194" name="Picture 42" descr="Картинки по запросу как выглядит растение пшеницы  фото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07504" y="2132856"/>
            <a:ext cx="1152128" cy="720080"/>
          </a:xfrm>
          <a:prstGeom prst="rect">
            <a:avLst/>
          </a:prstGeom>
          <a:noFill/>
        </p:spPr>
      </p:pic>
      <p:sp>
        <p:nvSpPr>
          <p:cNvPr id="49196" name="AutoShape 44" descr="Картинки по запросу как выглядит растение овса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49198" name="Picture 46" descr="Картинки по запросу как выглядит растение овса  фото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244408" y="2132856"/>
            <a:ext cx="792088" cy="586081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3275856" y="116632"/>
            <a:ext cx="4658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Cambria" panose="02040503050406030204" pitchFamily="18" charset="0"/>
              </a:rPr>
              <a:t>Какая детка на каком колоске выросла?</a:t>
            </a:r>
            <a:endParaRPr lang="ru-RU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3265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Назови кашу правильно</a:t>
            </a:r>
            <a:endParaRPr lang="ru-R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5499"/>
            <a:ext cx="2537768" cy="190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92696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8144" y="2458300"/>
            <a:ext cx="1537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Ячневая каша</a:t>
            </a:r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87" y="1757086"/>
            <a:ext cx="2300661" cy="1707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42344" y="3031360"/>
            <a:ext cx="1729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Гречневая каша</a:t>
            </a:r>
            <a:endParaRPr lang="ru-RU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216026"/>
            <a:ext cx="2809117" cy="2301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84168" y="5002730"/>
            <a:ext cx="1859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Пшеничная каша</a:t>
            </a:r>
            <a:endParaRPr lang="ru-RU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436" y="724250"/>
            <a:ext cx="2903439" cy="2264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98555" y="2619601"/>
            <a:ext cx="1625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Пшенная каша</a:t>
            </a:r>
            <a:endParaRPr lang="ru-RU" dirty="0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306" y="3023982"/>
            <a:ext cx="2824708" cy="2118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72810" y="4739476"/>
            <a:ext cx="167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Перловая каша</a:t>
            </a:r>
            <a:endParaRPr lang="ru-RU" dirty="0"/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38" y="3609056"/>
            <a:ext cx="2305135" cy="172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203025" y="4933746"/>
            <a:ext cx="150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Манная каша</a:t>
            </a:r>
            <a:endParaRPr lang="ru-RU" dirty="0"/>
          </a:p>
        </p:txBody>
      </p: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85" y="5441661"/>
            <a:ext cx="2133864" cy="1361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612123" y="6433587"/>
            <a:ext cx="1524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Рисовая каша</a:t>
            </a:r>
            <a:endParaRPr lang="ru-RU" dirty="0"/>
          </a:p>
        </p:txBody>
      </p: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215" y="5215888"/>
            <a:ext cx="2475786" cy="145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597734" y="6433587"/>
            <a:ext cx="1716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Гороховая каша</a:t>
            </a:r>
            <a:endParaRPr lang="ru-RU" dirty="0"/>
          </a:p>
        </p:txBody>
      </p:sp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207" y="5564340"/>
            <a:ext cx="1575145" cy="1181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015" y="5660888"/>
            <a:ext cx="2175103" cy="98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Скажи наоборот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770" y="1196752"/>
            <a:ext cx="2298293" cy="142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1944216" cy="145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2448272" cy="1748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924944"/>
            <a:ext cx="2672039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" name="Picture 1" descr="C:\Users\Барин\Desktop\Salat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268760"/>
            <a:ext cx="2520280" cy="1442860"/>
          </a:xfrm>
          <a:prstGeom prst="rect">
            <a:avLst/>
          </a:prstGeom>
          <a:noFill/>
        </p:spPr>
      </p:pic>
      <p:pic>
        <p:nvPicPr>
          <p:cNvPr id="20482" name="Picture 2" descr="C:\Users\Барин\Desktop\Produkty-soderzhashhie-vitamin-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924944"/>
            <a:ext cx="2606453" cy="165618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7308304" y="4437112"/>
            <a:ext cx="920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жидкая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051720" y="4581128"/>
            <a:ext cx="775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густая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27984" y="6381328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мягкий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956376" y="6237312"/>
            <a:ext cx="1023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твердый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475656" y="2636912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варенные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499992" y="2492896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сырые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211960" y="4221088"/>
            <a:ext cx="1307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засоленная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740352" y="2492896"/>
            <a:ext cx="954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горячее</a:t>
            </a:r>
            <a:endParaRPr lang="ru-RU" dirty="0"/>
          </a:p>
        </p:txBody>
      </p:sp>
      <p:pic>
        <p:nvPicPr>
          <p:cNvPr id="30722" name="Picture 2" descr="Картинки по запросу молочные продукты польза и вред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5013176"/>
            <a:ext cx="1905000" cy="1752600"/>
          </a:xfrm>
          <a:prstGeom prst="rect">
            <a:avLst/>
          </a:prstGeom>
          <a:noFill/>
        </p:spPr>
      </p:pic>
      <p:pic>
        <p:nvPicPr>
          <p:cNvPr id="21" name="Picture 10" descr="Картинки по запросу мороженно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085184"/>
            <a:ext cx="2529787" cy="1556792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907704" y="630932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холодное</a:t>
            </a:r>
            <a:endParaRPr lang="ru-RU" dirty="0"/>
          </a:p>
        </p:txBody>
      </p:sp>
      <p:sp>
        <p:nvSpPr>
          <p:cNvPr id="31746" name="AutoShape 2" descr="Картинки по запросу хлеб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5" name="Picture 14" descr="Картинки по запросу хлеб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31840" y="4941168"/>
            <a:ext cx="2555776" cy="14686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Из чего какое масло?</a:t>
            </a:r>
            <a:endParaRPr lang="ru-RU" sz="18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88640"/>
            <a:ext cx="1333680" cy="112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8" name="Picture 2" descr="Картинки по запросу картинки растительного масл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92697"/>
            <a:ext cx="1685581" cy="1800200"/>
          </a:xfrm>
          <a:prstGeom prst="rect">
            <a:avLst/>
          </a:prstGeom>
          <a:noFill/>
        </p:spPr>
      </p:pic>
      <p:pic>
        <p:nvPicPr>
          <p:cNvPr id="19460" name="Picture 4" descr="Картинки по запросу картинки растительного масл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836712"/>
            <a:ext cx="1152127" cy="1738588"/>
          </a:xfrm>
          <a:prstGeom prst="rect">
            <a:avLst/>
          </a:prstGeom>
          <a:noFill/>
        </p:spPr>
      </p:pic>
      <p:pic>
        <p:nvPicPr>
          <p:cNvPr id="19462" name="Picture 6" descr="Картинки по запросу льняное  масл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764704"/>
            <a:ext cx="1650183" cy="1800200"/>
          </a:xfrm>
          <a:prstGeom prst="rect">
            <a:avLst/>
          </a:prstGeom>
          <a:noFill/>
        </p:spPr>
      </p:pic>
      <p:pic>
        <p:nvPicPr>
          <p:cNvPr id="19464" name="Picture 8" descr="Картинки по запросу рапсовое  масл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924944"/>
            <a:ext cx="1912893" cy="1512168"/>
          </a:xfrm>
          <a:prstGeom prst="rect">
            <a:avLst/>
          </a:prstGeom>
          <a:noFill/>
        </p:spPr>
      </p:pic>
      <p:pic>
        <p:nvPicPr>
          <p:cNvPr id="19466" name="Picture 10" descr="Картинки по запросу кедровое  масл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908720"/>
            <a:ext cx="1454008" cy="1512168"/>
          </a:xfrm>
          <a:prstGeom prst="rect">
            <a:avLst/>
          </a:prstGeom>
          <a:noFill/>
        </p:spPr>
      </p:pic>
      <p:pic>
        <p:nvPicPr>
          <p:cNvPr id="19470" name="Picture 14" descr="Картинки по запросу тыквенное  масл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2780928"/>
            <a:ext cx="2376264" cy="1584176"/>
          </a:xfrm>
          <a:prstGeom prst="rect">
            <a:avLst/>
          </a:prstGeom>
          <a:noFill/>
        </p:spPr>
      </p:pic>
      <p:sp>
        <p:nvSpPr>
          <p:cNvPr id="19474" name="AutoShape 18" descr="Картинки по запросу арахисовое   мас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9476" name="Picture 20" descr="Картинки по запросу арахисовое   масло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2708920"/>
            <a:ext cx="1868316" cy="1728192"/>
          </a:xfrm>
          <a:prstGeom prst="rect">
            <a:avLst/>
          </a:prstGeom>
          <a:noFill/>
        </p:spPr>
      </p:pic>
      <p:pic>
        <p:nvPicPr>
          <p:cNvPr id="19478" name="Picture 22" descr="Похожее изображение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437112"/>
            <a:ext cx="1987760" cy="2016224"/>
          </a:xfrm>
          <a:prstGeom prst="rect">
            <a:avLst/>
          </a:prstGeom>
          <a:noFill/>
        </p:spPr>
      </p:pic>
      <p:pic>
        <p:nvPicPr>
          <p:cNvPr id="19484" name="Picture 28" descr="Картинки по запросу облепиховое   масл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11760" y="4581128"/>
            <a:ext cx="2952328" cy="1848158"/>
          </a:xfrm>
          <a:prstGeom prst="rect">
            <a:avLst/>
          </a:prstGeom>
          <a:noFill/>
        </p:spPr>
      </p:pic>
      <p:pic>
        <p:nvPicPr>
          <p:cNvPr id="19486" name="Picture 30" descr="Похожее изобра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6256" y="2276872"/>
            <a:ext cx="1901011" cy="2160240"/>
          </a:xfrm>
          <a:prstGeom prst="rect">
            <a:avLst/>
          </a:prstGeom>
          <a:noFill/>
        </p:spPr>
      </p:pic>
      <p:pic>
        <p:nvPicPr>
          <p:cNvPr id="19488" name="Picture 32" descr="Похожее изображение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6016" y="4509120"/>
            <a:ext cx="2088232" cy="2209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Отгадай начинку для пирожков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02" y="2722023"/>
            <a:ext cx="2281436" cy="1520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121" y="759401"/>
            <a:ext cx="2817263" cy="1555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9" y="768066"/>
            <a:ext cx="23812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253" y="2543510"/>
            <a:ext cx="2723103" cy="1548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71617" y="1014883"/>
            <a:ext cx="2483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Начинка из смородины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338312" y="4118016"/>
            <a:ext cx="2048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Начинка из печени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25239" y="2130063"/>
            <a:ext cx="2367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Начинка из картофеля</a:t>
            </a:r>
            <a:endParaRPr lang="ru-RU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9" y="2590387"/>
            <a:ext cx="2381250" cy="142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2289" y="3747839"/>
            <a:ext cx="25376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Начинка из творога, яйца и зелени</a:t>
            </a:r>
            <a:endParaRPr lang="ru-RU" dirty="0"/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9" y="4546115"/>
            <a:ext cx="2567947" cy="192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2289" y="6468709"/>
            <a:ext cx="179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Мясная начинка</a:t>
            </a:r>
            <a:endParaRPr lang="ru-RU" dirty="0"/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609" y="4546115"/>
            <a:ext cx="2592761" cy="153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33280" y="6083387"/>
            <a:ext cx="2383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Начинка из различных видов повидла</a:t>
            </a:r>
            <a:endParaRPr lang="ru-RU" dirty="0"/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53" y="4550077"/>
            <a:ext cx="2662771" cy="192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338312" y="6380949"/>
            <a:ext cx="2200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Начинка из моркови</a:t>
            </a:r>
            <a:endParaRPr lang="ru-RU" dirty="0"/>
          </a:p>
        </p:txBody>
      </p: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081" y="759402"/>
            <a:ext cx="2559740" cy="1608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152081" y="1989409"/>
            <a:ext cx="1782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Рыбная начинка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444356" y="3230446"/>
            <a:ext cx="223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Из чего ты пирожок?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Georgia" panose="02040502050405020303" pitchFamily="18" charset="0"/>
                <a:cs typeface="Aparajita" pitchFamily="34" charset="0"/>
              </a:rPr>
              <a:t>Назови правильно</a:t>
            </a:r>
            <a:endParaRPr lang="ru-RU" sz="2800" b="1" dirty="0">
              <a:latin typeface="Georgia" panose="02040502050405020303" pitchFamily="18" charset="0"/>
              <a:cs typeface="Aparajita" pitchFamily="34" charset="0"/>
            </a:endParaRPr>
          </a:p>
        </p:txBody>
      </p:sp>
      <p:pic>
        <p:nvPicPr>
          <p:cNvPr id="30722" name="Picture 2" descr="Картинки по запросу сахарница посуда фот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452320" y="1340768"/>
            <a:ext cx="1512168" cy="1512168"/>
          </a:xfrm>
          <a:prstGeom prst="rect">
            <a:avLst/>
          </a:prstGeom>
          <a:noFill/>
        </p:spPr>
      </p:pic>
      <p:pic>
        <p:nvPicPr>
          <p:cNvPr id="30724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196752"/>
            <a:ext cx="2088232" cy="1576024"/>
          </a:xfrm>
          <a:prstGeom prst="rect">
            <a:avLst/>
          </a:prstGeom>
          <a:noFill/>
        </p:spPr>
      </p:pic>
      <p:pic>
        <p:nvPicPr>
          <p:cNvPr id="30726" name="Picture 6" descr="Картинки по запросу супница посуда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746" y="1699901"/>
            <a:ext cx="1296144" cy="1296144"/>
          </a:xfrm>
          <a:prstGeom prst="rect">
            <a:avLst/>
          </a:prstGeom>
          <a:noFill/>
        </p:spPr>
      </p:pic>
      <p:pic>
        <p:nvPicPr>
          <p:cNvPr id="30728" name="Picture 8" descr="Картинки по запросу хлебница посуда фо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996952"/>
            <a:ext cx="1981200" cy="1704976"/>
          </a:xfrm>
          <a:prstGeom prst="rect">
            <a:avLst/>
          </a:prstGeom>
          <a:noFill/>
        </p:spPr>
      </p:pic>
      <p:pic>
        <p:nvPicPr>
          <p:cNvPr id="30730" name="Picture 10" descr="Картинки по запросу хлебница посуда фо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8432" y="3527192"/>
            <a:ext cx="1800200" cy="1197952"/>
          </a:xfrm>
          <a:prstGeom prst="rect">
            <a:avLst/>
          </a:prstGeom>
          <a:noFill/>
        </p:spPr>
      </p:pic>
      <p:pic>
        <p:nvPicPr>
          <p:cNvPr id="30732" name="Picture 12" descr="Картинки по запросу для варенья посуда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140968"/>
            <a:ext cx="1767468" cy="1224136"/>
          </a:xfrm>
          <a:prstGeom prst="rect">
            <a:avLst/>
          </a:prstGeom>
          <a:noFill/>
        </p:spPr>
      </p:pic>
      <p:sp>
        <p:nvSpPr>
          <p:cNvPr id="30734" name="AutoShape 14" descr="Картинки по запросу для варенья посуда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30736" name="AutoShape 16" descr="Картинки по запросу для варенья посуда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0738" name="Picture 18" descr="Картинки по запросу для варенья посуда фо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5168" y="3517631"/>
            <a:ext cx="1544088" cy="1152128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3823491" y="3706504"/>
            <a:ext cx="120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Сотейник</a:t>
            </a:r>
            <a:endParaRPr lang="ru-RU" b="1" i="1" dirty="0"/>
          </a:p>
        </p:txBody>
      </p:sp>
      <p:pic>
        <p:nvPicPr>
          <p:cNvPr id="30742" name="Picture 22" descr="Картинки по запросу для сухарей посуда на столе фото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4941168"/>
            <a:ext cx="1826551" cy="1368151"/>
          </a:xfrm>
          <a:prstGeom prst="rect">
            <a:avLst/>
          </a:prstGeom>
          <a:noFill/>
        </p:spPr>
      </p:pic>
      <p:pic>
        <p:nvPicPr>
          <p:cNvPr id="30744" name="Picture 24" descr="Картинки по запросу для сухарей посуда на столе фот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9287" y="5625243"/>
            <a:ext cx="1298504" cy="864096"/>
          </a:xfrm>
          <a:prstGeom prst="rect">
            <a:avLst/>
          </a:prstGeom>
          <a:noFill/>
        </p:spPr>
      </p:pic>
      <p:sp>
        <p:nvSpPr>
          <p:cNvPr id="30746" name="AutoShape 26" descr="Картинки по запросу перечница посуда на столе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0748" name="Picture 28" descr="Картинки по запросу перечница посуда на столе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1800" y="4653136"/>
            <a:ext cx="1152128" cy="1152128"/>
          </a:xfrm>
          <a:prstGeom prst="rect">
            <a:avLst/>
          </a:prstGeom>
          <a:noFill/>
        </p:spPr>
      </p:pic>
      <p:sp>
        <p:nvSpPr>
          <p:cNvPr id="30750" name="AutoShape 30" descr="Картинки по запросу перечница посуда на столе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30752" name="Picture 32" descr="Картинки по запросу перечница посуда на столе фото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89777" y="5164845"/>
            <a:ext cx="1090389" cy="1090389"/>
          </a:xfrm>
          <a:prstGeom prst="rect">
            <a:avLst/>
          </a:prstGeom>
          <a:noFill/>
        </p:spPr>
      </p:pic>
      <p:pic>
        <p:nvPicPr>
          <p:cNvPr id="30754" name="Picture 34" descr="Картинки по запросу перечница посуда на столе фото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764704"/>
            <a:ext cx="1562996" cy="1296144"/>
          </a:xfrm>
          <a:prstGeom prst="rect">
            <a:avLst/>
          </a:prstGeom>
          <a:noFill/>
        </p:spPr>
      </p:pic>
      <p:pic>
        <p:nvPicPr>
          <p:cNvPr id="26" name="Picture 4" descr="K:\Эмблемы\y_shutterstock_64573405-727x522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99402" y="1596167"/>
            <a:ext cx="1584176" cy="1137066"/>
          </a:xfrm>
          <a:prstGeom prst="rect">
            <a:avLst/>
          </a:prstGeom>
          <a:noFill/>
        </p:spPr>
      </p:pic>
      <p:pic>
        <p:nvPicPr>
          <p:cNvPr id="27" name="Picture 3" descr="K:\Эмблемы\produkty-pitaniya-sol_72049afdc206bcd_300x300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3487" y="1378133"/>
            <a:ext cx="1115616" cy="1115616"/>
          </a:xfrm>
          <a:prstGeom prst="rect">
            <a:avLst/>
          </a:prstGeom>
          <a:noFill/>
        </p:spPr>
      </p:pic>
      <p:pic>
        <p:nvPicPr>
          <p:cNvPr id="28" name="Picture 2" descr="K:\Эмблемы\Mozhno-li-konservirovat-jodirovannoj-solju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46897" y="1757754"/>
            <a:ext cx="1937437" cy="1080120"/>
          </a:xfrm>
          <a:prstGeom prst="rect">
            <a:avLst/>
          </a:prstGeom>
          <a:noFill/>
        </p:spPr>
      </p:pic>
      <p:pic>
        <p:nvPicPr>
          <p:cNvPr id="31" name="Picture 2" descr="Картинки по запросу масленка посуда на столе фото"/>
          <p:cNvPicPr>
            <a:picLocks noGrp="1" noChangeAspect="1" noChangeArrowheads="1"/>
          </p:cNvPicPr>
          <p:nvPr>
            <p:ph idx="1"/>
          </p:nvPr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88024" y="5013176"/>
            <a:ext cx="1249747" cy="936104"/>
          </a:xfrm>
          <a:prstGeom prst="rect">
            <a:avLst/>
          </a:prstGeom>
          <a:noFill/>
        </p:spPr>
      </p:pic>
      <p:pic>
        <p:nvPicPr>
          <p:cNvPr id="32" name="Picture 8" descr="Картинки по запросу для блинов посуда на столе фото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588224" y="3284984"/>
            <a:ext cx="1728192" cy="1294477"/>
          </a:xfrm>
          <a:prstGeom prst="rect">
            <a:avLst/>
          </a:prstGeom>
          <a:noFill/>
        </p:spPr>
      </p:pic>
      <p:pic>
        <p:nvPicPr>
          <p:cNvPr id="33" name="Picture 20" descr="Картинки по запросу для сухарей посуда на столе фото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726741" y="3527192"/>
            <a:ext cx="1430822" cy="1071736"/>
          </a:xfrm>
          <a:prstGeom prst="rect">
            <a:avLst/>
          </a:prstGeom>
          <a:noFill/>
        </p:spPr>
      </p:pic>
      <p:pic>
        <p:nvPicPr>
          <p:cNvPr id="34" name="Picture 6" descr="K:\Эмблемы\224272964_w640_h2048_0_77f44_77477331_s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516216" y="764704"/>
            <a:ext cx="1568861" cy="1431776"/>
          </a:xfrm>
          <a:prstGeom prst="rect">
            <a:avLst/>
          </a:prstGeom>
          <a:noFill/>
        </p:spPr>
      </p:pic>
      <p:pic>
        <p:nvPicPr>
          <p:cNvPr id="35" name="Picture 5" descr="K:\Эмблемы\sakhar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286581" y="1757754"/>
            <a:ext cx="1440160" cy="1440160"/>
          </a:xfrm>
          <a:prstGeom prst="rect">
            <a:avLst/>
          </a:prstGeom>
          <a:noFill/>
        </p:spPr>
      </p:pic>
      <p:pic>
        <p:nvPicPr>
          <p:cNvPr id="36" name="Picture 10" descr="Картинки по запросу молочник посуда на столе фото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228184" y="4725144"/>
            <a:ext cx="1368152" cy="1368152"/>
          </a:xfrm>
          <a:prstGeom prst="rect">
            <a:avLst/>
          </a:prstGeom>
          <a:noFill/>
        </p:spPr>
      </p:pic>
      <p:pic>
        <p:nvPicPr>
          <p:cNvPr id="37" name="Picture 14" descr="Картинки по запросу кофейник посуда на столе фото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668344" y="4797152"/>
            <a:ext cx="1224136" cy="1634285"/>
          </a:xfrm>
          <a:prstGeom prst="rect">
            <a:avLst/>
          </a:prstGeom>
          <a:noFill/>
        </p:spPr>
      </p:pic>
      <p:pic>
        <p:nvPicPr>
          <p:cNvPr id="38" name="Picture 12" descr="Картинки по запросу кофейник посуда на столе фото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703606" y="5823186"/>
            <a:ext cx="1153612" cy="864096"/>
          </a:xfrm>
          <a:prstGeom prst="rect">
            <a:avLst/>
          </a:prstGeom>
          <a:noFill/>
        </p:spPr>
      </p:pic>
      <p:pic>
        <p:nvPicPr>
          <p:cNvPr id="39" name="Picture 16" descr="Картинки по запросу молочные продукты фото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171047" y="5409219"/>
            <a:ext cx="863017" cy="1152128"/>
          </a:xfrm>
          <a:prstGeom prst="rect">
            <a:avLst/>
          </a:prstGeom>
          <a:noFill/>
        </p:spPr>
      </p:pic>
      <p:pic>
        <p:nvPicPr>
          <p:cNvPr id="40" name="Picture 18" descr="Картинки по запросу молочные продукты фото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713098" y="5247122"/>
            <a:ext cx="1068229" cy="1008112"/>
          </a:xfrm>
          <a:prstGeom prst="rect">
            <a:avLst/>
          </a:prstGeom>
          <a:noFill/>
        </p:spPr>
      </p:pic>
      <p:pic>
        <p:nvPicPr>
          <p:cNvPr id="41" name="Picture 22" descr="Картинки по запросу хлеб фото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237470" y="3598186"/>
            <a:ext cx="1756292" cy="1152128"/>
          </a:xfrm>
          <a:prstGeom prst="rect">
            <a:avLst/>
          </a:prstGeom>
          <a:noFill/>
        </p:spPr>
      </p:pic>
      <p:pic>
        <p:nvPicPr>
          <p:cNvPr id="42" name="Picture 24" descr="Картинки по запросу специи фото и названия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563888" y="5517232"/>
            <a:ext cx="864096" cy="864096"/>
          </a:xfrm>
          <a:prstGeom prst="rect">
            <a:avLst/>
          </a:prstGeom>
          <a:noFill/>
        </p:spPr>
      </p:pic>
      <p:pic>
        <p:nvPicPr>
          <p:cNvPr id="43" name="Picture 26" descr="Картинки по запросу перец молотый фото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2512068" y="5481227"/>
            <a:ext cx="1668098" cy="1008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Что можно варить?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4320480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750" y="980728"/>
            <a:ext cx="4320480" cy="422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32" y="4869160"/>
            <a:ext cx="4536504" cy="145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Какие продукты опасны ?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1026" name="Picture 2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572000" y="908720"/>
            <a:ext cx="2088232" cy="1392155"/>
          </a:xfrm>
          <a:prstGeom prst="rect">
            <a:avLst/>
          </a:prstGeom>
          <a:noFill/>
        </p:spPr>
      </p:pic>
      <p:pic>
        <p:nvPicPr>
          <p:cNvPr id="1030" name="Picture 6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980728"/>
            <a:ext cx="2458707" cy="1368152"/>
          </a:xfrm>
          <a:prstGeom prst="rect">
            <a:avLst/>
          </a:prstGeom>
          <a:noFill/>
        </p:spPr>
      </p:pic>
      <p:sp>
        <p:nvSpPr>
          <p:cNvPr id="1032" name="AutoShape 8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34" name="AutoShape 10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36" name="Picture 12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92896"/>
            <a:ext cx="1298504" cy="864096"/>
          </a:xfrm>
          <a:prstGeom prst="rect">
            <a:avLst/>
          </a:prstGeom>
          <a:noFill/>
        </p:spPr>
      </p:pic>
      <p:pic>
        <p:nvPicPr>
          <p:cNvPr id="1038" name="Picture 14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708920"/>
            <a:ext cx="1440160" cy="1440160"/>
          </a:xfrm>
          <a:prstGeom prst="rect">
            <a:avLst/>
          </a:prstGeom>
          <a:noFill/>
        </p:spPr>
      </p:pic>
      <p:sp>
        <p:nvSpPr>
          <p:cNvPr id="1040" name="AutoShape 16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42" name="Picture 18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708920"/>
            <a:ext cx="1542849" cy="1584176"/>
          </a:xfrm>
          <a:prstGeom prst="rect">
            <a:avLst/>
          </a:prstGeom>
          <a:noFill/>
        </p:spPr>
      </p:pic>
      <p:pic>
        <p:nvPicPr>
          <p:cNvPr id="1046" name="Picture 22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365104"/>
            <a:ext cx="1634284" cy="1224136"/>
          </a:xfrm>
          <a:prstGeom prst="rect">
            <a:avLst/>
          </a:prstGeom>
          <a:noFill/>
        </p:spPr>
      </p:pic>
      <p:pic>
        <p:nvPicPr>
          <p:cNvPr id="1048" name="Picture 24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445224"/>
            <a:ext cx="1373217" cy="1080120"/>
          </a:xfrm>
          <a:prstGeom prst="rect">
            <a:avLst/>
          </a:prstGeom>
          <a:noFill/>
        </p:spPr>
      </p:pic>
      <p:pic>
        <p:nvPicPr>
          <p:cNvPr id="1050" name="Picture 26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5157192"/>
            <a:ext cx="1240137" cy="720080"/>
          </a:xfrm>
          <a:prstGeom prst="rect">
            <a:avLst/>
          </a:prstGeom>
          <a:noFill/>
        </p:spPr>
      </p:pic>
      <p:pic>
        <p:nvPicPr>
          <p:cNvPr id="1052" name="Picture 28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3284984"/>
            <a:ext cx="936104" cy="819091"/>
          </a:xfrm>
          <a:prstGeom prst="rect">
            <a:avLst/>
          </a:prstGeom>
          <a:noFill/>
        </p:spPr>
      </p:pic>
      <p:sp>
        <p:nvSpPr>
          <p:cNvPr id="1054" name="AutoShape 30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56" name="AutoShape 32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58" name="Picture 34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16416" y="3429000"/>
            <a:ext cx="720079" cy="864096"/>
          </a:xfrm>
          <a:prstGeom prst="rect">
            <a:avLst/>
          </a:prstGeom>
          <a:noFill/>
        </p:spPr>
      </p:pic>
      <p:pic>
        <p:nvPicPr>
          <p:cNvPr id="1060" name="Picture 36" descr="Картинки по запросу вредные продукты питания для детей в картинках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43608" y="5805264"/>
            <a:ext cx="1866780" cy="879157"/>
          </a:xfrm>
          <a:prstGeom prst="rect">
            <a:avLst/>
          </a:prstGeom>
          <a:noFill/>
        </p:spPr>
      </p:pic>
      <p:sp>
        <p:nvSpPr>
          <p:cNvPr id="1062" name="AutoShape 38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64" name="AutoShape 40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066" name="AutoShape 42" descr="Картинки по запросу вредные продукты питания для детей в картинка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068" name="Picture 44" descr="Картинки по запросу вредные продукты питания соусы, майонез для детей в картинках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43808" y="5157192"/>
            <a:ext cx="2481737" cy="1584176"/>
          </a:xfrm>
          <a:prstGeom prst="rect">
            <a:avLst/>
          </a:prstGeom>
          <a:noFill/>
        </p:spPr>
      </p:pic>
      <p:pic>
        <p:nvPicPr>
          <p:cNvPr id="1070" name="Picture 46" descr="Картинки по запросу вредные продукты питания соусы, майонез для детей в картинках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3356992"/>
            <a:ext cx="1125189" cy="1728192"/>
          </a:xfrm>
          <a:prstGeom prst="rect">
            <a:avLst/>
          </a:prstGeom>
          <a:noFill/>
        </p:spPr>
      </p:pic>
      <p:pic>
        <p:nvPicPr>
          <p:cNvPr id="1074" name="Picture 50" descr="Картинки по запросу вредные продукты питания соусы, майонез для детей в картинках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908720"/>
            <a:ext cx="2160240" cy="1390655"/>
          </a:xfrm>
          <a:prstGeom prst="rect">
            <a:avLst/>
          </a:prstGeom>
          <a:noFill/>
        </p:spPr>
      </p:pic>
      <p:pic>
        <p:nvPicPr>
          <p:cNvPr id="1076" name="Picture 52" descr="Картинки по запросу вредные продукты питания соусы, майонез для детей в картинках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123728" y="4077072"/>
            <a:ext cx="1440160" cy="1440160"/>
          </a:xfrm>
          <a:prstGeom prst="rect">
            <a:avLst/>
          </a:prstGeom>
          <a:noFill/>
        </p:spPr>
      </p:pic>
      <p:pic>
        <p:nvPicPr>
          <p:cNvPr id="1078" name="Picture 54" descr="Картинки по запросу вредные продукты питания соусы, майонез для детей в картинках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36296" y="4365104"/>
            <a:ext cx="1368152" cy="852687"/>
          </a:xfrm>
          <a:prstGeom prst="rect">
            <a:avLst/>
          </a:prstGeom>
          <a:noFill/>
        </p:spPr>
      </p:pic>
      <p:pic>
        <p:nvPicPr>
          <p:cNvPr id="1080" name="Picture 56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572000" y="2132856"/>
            <a:ext cx="2232247" cy="1095198"/>
          </a:xfrm>
          <a:prstGeom prst="rect">
            <a:avLst/>
          </a:prstGeom>
          <a:noFill/>
        </p:spPr>
      </p:pic>
      <p:pic>
        <p:nvPicPr>
          <p:cNvPr id="1082" name="Picture 58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483768" y="980728"/>
            <a:ext cx="2114955" cy="1584176"/>
          </a:xfrm>
          <a:prstGeom prst="rect">
            <a:avLst/>
          </a:prstGeom>
          <a:noFill/>
        </p:spPr>
      </p:pic>
      <p:pic>
        <p:nvPicPr>
          <p:cNvPr id="1084" name="Picture 60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076056" y="5229200"/>
            <a:ext cx="2152790" cy="1296144"/>
          </a:xfrm>
          <a:prstGeom prst="rect">
            <a:avLst/>
          </a:prstGeom>
          <a:noFill/>
        </p:spPr>
      </p:pic>
      <p:pic>
        <p:nvPicPr>
          <p:cNvPr id="1086" name="Picture 62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732240" y="116632"/>
            <a:ext cx="1944216" cy="878137"/>
          </a:xfrm>
          <a:prstGeom prst="rect">
            <a:avLst/>
          </a:prstGeom>
          <a:noFill/>
        </p:spPr>
      </p:pic>
      <p:pic>
        <p:nvPicPr>
          <p:cNvPr id="1088" name="Picture 64" descr="Похожее изображение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4355976" y="4149080"/>
            <a:ext cx="1502153" cy="1008112"/>
          </a:xfrm>
          <a:prstGeom prst="rect">
            <a:avLst/>
          </a:prstGeom>
          <a:noFill/>
        </p:spPr>
      </p:pic>
      <p:pic>
        <p:nvPicPr>
          <p:cNvPr id="1090" name="Picture 66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67544" y="188640"/>
            <a:ext cx="1411261" cy="648072"/>
          </a:xfrm>
          <a:prstGeom prst="rect">
            <a:avLst/>
          </a:prstGeom>
          <a:noFill/>
        </p:spPr>
      </p:pic>
      <p:pic>
        <p:nvPicPr>
          <p:cNvPr id="1092" name="Picture 68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092280" y="5157192"/>
            <a:ext cx="1944216" cy="1334407"/>
          </a:xfrm>
          <a:prstGeom prst="rect">
            <a:avLst/>
          </a:prstGeom>
          <a:noFill/>
        </p:spPr>
      </p:pic>
      <p:pic>
        <p:nvPicPr>
          <p:cNvPr id="1094" name="Picture 70" descr="Картинки по запросу самые полезные продукты питания в картинках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076056" y="3212976"/>
            <a:ext cx="940513" cy="864096"/>
          </a:xfrm>
          <a:prstGeom prst="rect">
            <a:avLst/>
          </a:prstGeom>
          <a:noFill/>
        </p:spPr>
      </p:pic>
      <p:pic>
        <p:nvPicPr>
          <p:cNvPr id="1096" name="Picture 72" descr="Похожее изображение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1475656" y="2564904"/>
            <a:ext cx="1415542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br>
              <a:rPr lang="ru-RU" sz="2000" dirty="0" smtClean="0"/>
            </a:br>
            <a:r>
              <a:rPr lang="ru-RU" sz="2200" b="1" dirty="0" smtClean="0">
                <a:latin typeface="Georgia" panose="02040502050405020303" pitchFamily="18" charset="0"/>
              </a:rPr>
              <a:t>Назови, какой продукт в каком отделе купить</a:t>
            </a:r>
            <a:endParaRPr lang="ru-RU" sz="2200" b="1" dirty="0">
              <a:latin typeface="Georgia" panose="02040502050405020303" pitchFamily="18" charset="0"/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980728"/>
            <a:ext cx="2520281" cy="1771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999" y="992179"/>
            <a:ext cx="259228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307" y="3025638"/>
            <a:ext cx="2394710" cy="1796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2627784" cy="1752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410" y="1025452"/>
            <a:ext cx="2816505" cy="187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418" y="3080930"/>
            <a:ext cx="2517766" cy="168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68769"/>
            <a:ext cx="3235846" cy="18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5191334"/>
            <a:ext cx="2824541" cy="158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Картинки по запросу фрукты фот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196752"/>
            <a:ext cx="2552700" cy="1790701"/>
          </a:xfrm>
          <a:prstGeom prst="rect">
            <a:avLst/>
          </a:prstGeom>
          <a:noFill/>
        </p:spPr>
      </p:pic>
      <p:pic>
        <p:nvPicPr>
          <p:cNvPr id="15362" name="Picture 2" descr="Картинки по запросу рыбние продукты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3968" y="3645024"/>
            <a:ext cx="1834398" cy="1224136"/>
          </a:xfrm>
          <a:prstGeom prst="rect">
            <a:avLst/>
          </a:prstGeom>
          <a:noFill/>
        </p:spPr>
      </p:pic>
      <p:pic>
        <p:nvPicPr>
          <p:cNvPr id="16" name="Picture 28" descr="Похожее изобра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5157192"/>
            <a:ext cx="1584176" cy="1584176"/>
          </a:xfrm>
          <a:prstGeom prst="rect">
            <a:avLst/>
          </a:prstGeom>
          <a:noFill/>
        </p:spPr>
      </p:pic>
      <p:pic>
        <p:nvPicPr>
          <p:cNvPr id="15364" name="Picture 4" descr="Картинки по запросу макароны продукты фото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84168" y="3212976"/>
            <a:ext cx="1944216" cy="1296144"/>
          </a:xfrm>
          <a:prstGeom prst="rect">
            <a:avLst/>
          </a:prstGeom>
          <a:noFill/>
        </p:spPr>
      </p:pic>
      <p:pic>
        <p:nvPicPr>
          <p:cNvPr id="15366" name="Picture 6" descr="Картинки по запросу конфеты продукты фото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4975744" y="4681440"/>
            <a:ext cx="1790560" cy="2166000"/>
          </a:xfrm>
          <a:prstGeom prst="rect">
            <a:avLst/>
          </a:prstGeom>
          <a:noFill/>
        </p:spPr>
      </p:pic>
      <p:pic>
        <p:nvPicPr>
          <p:cNvPr id="15368" name="Picture 8" descr="Картинки по запросу капуста продукты фото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5856" y="1268760"/>
            <a:ext cx="2304256" cy="1585329"/>
          </a:xfrm>
          <a:prstGeom prst="rect">
            <a:avLst/>
          </a:prstGeom>
          <a:noFill/>
        </p:spPr>
      </p:pic>
      <p:pic>
        <p:nvPicPr>
          <p:cNvPr id="15370" name="Picture 10" descr="Похожее изображение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259632" y="3429000"/>
            <a:ext cx="1944216" cy="1458162"/>
          </a:xfrm>
          <a:prstGeom prst="rect">
            <a:avLst/>
          </a:prstGeom>
          <a:noFill/>
        </p:spPr>
      </p:pic>
      <p:pic>
        <p:nvPicPr>
          <p:cNvPr id="21" name="Picture 12" descr="Картинки по запросу сыр продукты фото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372200" y="1340768"/>
            <a:ext cx="1699861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Что из чего?</a:t>
            </a:r>
            <a:endParaRPr lang="ru-RU" sz="2800" dirty="0"/>
          </a:p>
        </p:txBody>
      </p:sp>
      <p:sp>
        <p:nvSpPr>
          <p:cNvPr id="14346" name="AutoShape 10" descr="Картинки по запросу сыр продукты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4348" name="Picture 12" descr="Картинки по запросу сыр продукты фот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236295" y="2060848"/>
            <a:ext cx="1699861" cy="1728192"/>
          </a:xfrm>
          <a:prstGeom prst="rect">
            <a:avLst/>
          </a:prstGeom>
          <a:noFill/>
        </p:spPr>
      </p:pic>
      <p:pic>
        <p:nvPicPr>
          <p:cNvPr id="14350" name="Picture 14" descr="Картинки по запросу творог продукты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1872208" cy="1268517"/>
          </a:xfrm>
          <a:prstGeom prst="rect">
            <a:avLst/>
          </a:prstGeom>
          <a:noFill/>
        </p:spPr>
      </p:pic>
      <p:sp>
        <p:nvSpPr>
          <p:cNvPr id="14352" name="AutoShape 16" descr="Картинки по запросу кефир продукты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4354" name="Picture 18" descr="Картинки по запросу кефир продукты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16632"/>
            <a:ext cx="841097" cy="1152128"/>
          </a:xfrm>
          <a:prstGeom prst="rect">
            <a:avLst/>
          </a:prstGeom>
          <a:noFill/>
        </p:spPr>
      </p:pic>
      <p:pic>
        <p:nvPicPr>
          <p:cNvPr id="14356" name="Picture 20" descr="Картинки по запросу кефир продукты фо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268760"/>
            <a:ext cx="2016224" cy="2016224"/>
          </a:xfrm>
          <a:prstGeom prst="rect">
            <a:avLst/>
          </a:prstGeom>
          <a:noFill/>
        </p:spPr>
      </p:pic>
      <p:pic>
        <p:nvPicPr>
          <p:cNvPr id="14358" name="Picture 22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5229200"/>
            <a:ext cx="1944216" cy="1134126"/>
          </a:xfrm>
          <a:prstGeom prst="rect">
            <a:avLst/>
          </a:prstGeom>
          <a:noFill/>
        </p:spPr>
      </p:pic>
      <p:pic>
        <p:nvPicPr>
          <p:cNvPr id="14360" name="Picture 24" descr="Картинки по запросу колбаса продукты фот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157192"/>
            <a:ext cx="2016224" cy="1341706"/>
          </a:xfrm>
          <a:prstGeom prst="rect">
            <a:avLst/>
          </a:prstGeom>
          <a:noFill/>
        </p:spPr>
      </p:pic>
      <p:pic>
        <p:nvPicPr>
          <p:cNvPr id="14362" name="Picture 26" descr="Картинки по запросу котлета продукты фото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3429000"/>
            <a:ext cx="2557102" cy="1800200"/>
          </a:xfrm>
          <a:prstGeom prst="rect">
            <a:avLst/>
          </a:prstGeom>
          <a:noFill/>
        </p:spPr>
      </p:pic>
      <p:pic>
        <p:nvPicPr>
          <p:cNvPr id="14364" name="Picture 28" descr="Похожее изображение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4797152"/>
            <a:ext cx="1944216" cy="1944216"/>
          </a:xfrm>
          <a:prstGeom prst="rect">
            <a:avLst/>
          </a:prstGeom>
          <a:noFill/>
        </p:spPr>
      </p:pic>
      <p:pic>
        <p:nvPicPr>
          <p:cNvPr id="1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96752"/>
            <a:ext cx="1788635" cy="143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6" name="Picture 30" descr="Картинки по запросу торт  фот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2996952"/>
            <a:ext cx="2638327" cy="1484059"/>
          </a:xfrm>
          <a:prstGeom prst="rect">
            <a:avLst/>
          </a:prstGeom>
          <a:noFill/>
        </p:spPr>
      </p:pic>
      <p:pic>
        <p:nvPicPr>
          <p:cNvPr id="14368" name="Picture 32" descr="Картинки по запросу пшеничный колос  фото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940152" y="188640"/>
            <a:ext cx="1080120" cy="1080120"/>
          </a:xfrm>
          <a:prstGeom prst="rect">
            <a:avLst/>
          </a:prstGeom>
          <a:noFill/>
        </p:spPr>
      </p:pic>
      <p:sp>
        <p:nvSpPr>
          <p:cNvPr id="14370" name="AutoShape 34" descr="Картинки по запросу мука пшеничная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4372" name="AutoShape 36" descr="Картинки по запросу мука пшеничная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3" name="Picture 2" descr="Картинки по запросу мука пшеничная  фото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72200" y="260648"/>
            <a:ext cx="2448272" cy="1243722"/>
          </a:xfrm>
          <a:prstGeom prst="rect">
            <a:avLst/>
          </a:prstGeom>
          <a:noFill/>
        </p:spPr>
      </p:pic>
      <p:pic>
        <p:nvPicPr>
          <p:cNvPr id="14374" name="Picture 38" descr="Картинки по запросу корова фото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59632" y="548680"/>
            <a:ext cx="1080120" cy="522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Cambria" panose="02040503050406030204" pitchFamily="18" charset="0"/>
              </a:rPr>
              <a:t>Скажи правильно 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15362" name="Picture 2" descr="Картинки по запросу фрук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55576" y="836712"/>
            <a:ext cx="1512168" cy="138727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771800" y="1412776"/>
            <a:ext cx="5876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/>
              <a:t>Одно яблоко.  Два … . Пять … . Десять … .</a:t>
            </a:r>
            <a:endParaRPr lang="ru-RU" sz="2400" b="1" i="1" dirty="0"/>
          </a:p>
        </p:txBody>
      </p:sp>
      <p:pic>
        <p:nvPicPr>
          <p:cNvPr id="15364" name="Picture 4" descr="Картинки по запросу фрук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1512168" cy="1512168"/>
          </a:xfrm>
          <a:prstGeom prst="rect">
            <a:avLst/>
          </a:prstGeom>
          <a:noFill/>
        </p:spPr>
      </p:pic>
      <p:pic>
        <p:nvPicPr>
          <p:cNvPr id="15366" name="Picture 6" descr="Картинки по запросу фрук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276872"/>
            <a:ext cx="1905000" cy="1905000"/>
          </a:xfrm>
          <a:prstGeom prst="rect">
            <a:avLst/>
          </a:prstGeom>
          <a:noFill/>
        </p:spPr>
      </p:pic>
      <p:pic>
        <p:nvPicPr>
          <p:cNvPr id="15368" name="Picture 8" descr="Картинки по запросу фрук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492896"/>
            <a:ext cx="2112235" cy="1584176"/>
          </a:xfrm>
          <a:prstGeom prst="rect">
            <a:avLst/>
          </a:prstGeom>
          <a:noFill/>
        </p:spPr>
      </p:pic>
      <p:sp>
        <p:nvSpPr>
          <p:cNvPr id="15370" name="AutoShape 10" descr="Картинки по запросу овощ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5372" name="AutoShape 12" descr="Картинки по запросу овощ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15374" name="AutoShape 14" descr="Картинки по запросу огуре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15376" name="Picture 16" descr="Картинки по запросу огурец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708920"/>
            <a:ext cx="2105472" cy="1094846"/>
          </a:xfrm>
          <a:prstGeom prst="rect">
            <a:avLst/>
          </a:prstGeom>
          <a:noFill/>
        </p:spPr>
      </p:pic>
      <p:pic>
        <p:nvPicPr>
          <p:cNvPr id="15378" name="Picture 18" descr="Картинки по запросу помидор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437112"/>
            <a:ext cx="1558206" cy="1584176"/>
          </a:xfrm>
          <a:prstGeom prst="rect">
            <a:avLst/>
          </a:prstGeom>
          <a:noFill/>
        </p:spPr>
      </p:pic>
      <p:pic>
        <p:nvPicPr>
          <p:cNvPr id="15380" name="Picture 20" descr="Картинки по запросу капуст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077072"/>
            <a:ext cx="2505879" cy="2088232"/>
          </a:xfrm>
          <a:prstGeom prst="rect">
            <a:avLst/>
          </a:prstGeom>
          <a:noFill/>
        </p:spPr>
      </p:pic>
      <p:pic>
        <p:nvPicPr>
          <p:cNvPr id="15382" name="Picture 22" descr="Картинки по запросу баклажан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4149080"/>
            <a:ext cx="2422664" cy="1866185"/>
          </a:xfrm>
          <a:prstGeom prst="rect">
            <a:avLst/>
          </a:prstGeom>
          <a:noFill/>
        </p:spPr>
      </p:pic>
      <p:pic>
        <p:nvPicPr>
          <p:cNvPr id="15384" name="Picture 24" descr="Похожее изображение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293096"/>
            <a:ext cx="173590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Что лишнее?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29700" name="AutoShape 4" descr="Картинки по запросу масленка посуда на столе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9702" name="AutoShape 6" descr="Картинки по запросу масленка посуда на столе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9716" name="AutoShape 20" descr="Картинки по запросу хлеб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29718" name="Picture 22" descr="Картинки по запросу хлеб фот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95536" y="1124744"/>
            <a:ext cx="1756292" cy="1152128"/>
          </a:xfrm>
          <a:prstGeom prst="rect">
            <a:avLst/>
          </a:prstGeom>
          <a:noFill/>
        </p:spPr>
      </p:pic>
      <p:pic>
        <p:nvPicPr>
          <p:cNvPr id="2867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052736"/>
            <a:ext cx="1899521" cy="1224136"/>
          </a:xfrm>
          <a:prstGeom prst="rect">
            <a:avLst/>
          </a:prstGeom>
          <a:noFill/>
        </p:spPr>
      </p:pic>
      <p:pic>
        <p:nvPicPr>
          <p:cNvPr id="28676" name="Picture 4" descr="Картинки по запросу фото печень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124744"/>
            <a:ext cx="1634282" cy="122413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23528" y="98072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1- ряд</a:t>
            </a:r>
            <a:endParaRPr lang="ru-RU" b="1" dirty="0"/>
          </a:p>
        </p:txBody>
      </p:sp>
      <p:pic>
        <p:nvPicPr>
          <p:cNvPr id="28678" name="Picture 6" descr="Картинки по запросу фото одной конфет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196752"/>
            <a:ext cx="2314542" cy="936104"/>
          </a:xfrm>
          <a:prstGeom prst="rect">
            <a:avLst/>
          </a:prstGeom>
          <a:noFill/>
        </p:spPr>
      </p:pic>
      <p:pic>
        <p:nvPicPr>
          <p:cNvPr id="28680" name="Picture 8" descr="Картинки по запросу фото фрук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708920"/>
            <a:ext cx="1584176" cy="1584176"/>
          </a:xfrm>
          <a:prstGeom prst="rect">
            <a:avLst/>
          </a:prstGeom>
          <a:noFill/>
        </p:spPr>
      </p:pic>
      <p:pic>
        <p:nvPicPr>
          <p:cNvPr id="28682" name="Picture 10" descr="Картинки по запросу фото фрукт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2852936"/>
            <a:ext cx="1314064" cy="1296144"/>
          </a:xfrm>
          <a:prstGeom prst="rect">
            <a:avLst/>
          </a:prstGeom>
          <a:noFill/>
        </p:spPr>
      </p:pic>
      <p:pic>
        <p:nvPicPr>
          <p:cNvPr id="28684" name="Picture 12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708920"/>
            <a:ext cx="1512168" cy="1512168"/>
          </a:xfrm>
          <a:prstGeom prst="rect">
            <a:avLst/>
          </a:prstGeom>
          <a:noFill/>
        </p:spPr>
      </p:pic>
      <p:pic>
        <p:nvPicPr>
          <p:cNvPr id="28686" name="Picture 14" descr="Картинки по запросу фото фрукт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2636912"/>
            <a:ext cx="1869234" cy="158417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95536" y="2420888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2 - ряд</a:t>
            </a:r>
            <a:endParaRPr lang="ru-RU" b="1" dirty="0"/>
          </a:p>
        </p:txBody>
      </p:sp>
      <p:pic>
        <p:nvPicPr>
          <p:cNvPr id="28688" name="Picture 16" descr="Картинки по запросу фото фрукт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293096"/>
            <a:ext cx="2143125" cy="2143125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539552" y="465313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3 - ряд</a:t>
            </a:r>
            <a:endParaRPr lang="ru-RU" b="1" dirty="0"/>
          </a:p>
        </p:txBody>
      </p:sp>
      <p:pic>
        <p:nvPicPr>
          <p:cNvPr id="28690" name="Picture 18" descr="Картинки по запросу фото фрукт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784" y="4941168"/>
            <a:ext cx="1403608" cy="1080120"/>
          </a:xfrm>
          <a:prstGeom prst="rect">
            <a:avLst/>
          </a:prstGeom>
          <a:noFill/>
        </p:spPr>
      </p:pic>
      <p:pic>
        <p:nvPicPr>
          <p:cNvPr id="28692" name="Picture 20" descr="Похожее изображение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72000" y="4653136"/>
            <a:ext cx="2016224" cy="1512168"/>
          </a:xfrm>
          <a:prstGeom prst="rect">
            <a:avLst/>
          </a:prstGeom>
          <a:noFill/>
        </p:spPr>
      </p:pic>
      <p:pic>
        <p:nvPicPr>
          <p:cNvPr id="28694" name="Picture 22" descr="Картинки по запросу фото фрукт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04248" y="4509120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GreekC" pitchFamily="2" charset="0"/>
                <a:cs typeface="GreekC" pitchFamily="2" charset="0"/>
              </a:rPr>
              <a:t>Исправь ошибки</a:t>
            </a:r>
            <a:endParaRPr lang="ru-RU" sz="2800" b="1" dirty="0">
              <a:latin typeface="GreekC" pitchFamily="2" charset="0"/>
              <a:cs typeface="GreekC" pitchFamily="2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856984" cy="597666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Лена пить лимон чай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Лена пьёт лимонный чай.                                                                            Оля ест шоколад торт.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                                                                                                                           Оля ест шоколадный торт</a:t>
            </a: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Света любит горох суп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Света любит гороховый суп                                                                      Ваня готовить овощи салат</a:t>
            </a: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                                                                                                                         Ваня готовит овощной салат</a:t>
            </a:r>
            <a:endParaRPr lang="ru-RU" sz="1600" dirty="0" smtClean="0"/>
          </a:p>
          <a:p>
            <a:endParaRPr lang="ru-RU" sz="1600" dirty="0"/>
          </a:p>
        </p:txBody>
      </p:sp>
      <p:sp>
        <p:nvSpPr>
          <p:cNvPr id="14338" name="AutoShape 2" descr="Картинки по запросу чай с лимоном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5" name="Picture 8" descr="Картинки по запросу овощной сала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24128" y="3501008"/>
            <a:ext cx="3024336" cy="2808312"/>
          </a:xfrm>
          <a:prstGeom prst="rect">
            <a:avLst/>
          </a:prstGeom>
          <a:noFill/>
        </p:spPr>
      </p:pic>
      <p:pic>
        <p:nvPicPr>
          <p:cNvPr id="6" name="Picture 6" descr="Картинки по запросу шоколадный то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08720"/>
            <a:ext cx="2569440" cy="1944216"/>
          </a:xfrm>
          <a:prstGeom prst="rect">
            <a:avLst/>
          </a:prstGeom>
          <a:noFill/>
        </p:spPr>
      </p:pic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12976"/>
            <a:ext cx="2496276" cy="1872208"/>
          </a:xfrm>
          <a:prstGeom prst="rect">
            <a:avLst/>
          </a:prstGeom>
          <a:noFill/>
        </p:spPr>
      </p:pic>
      <p:pic>
        <p:nvPicPr>
          <p:cNvPr id="8" name="Picture 2" descr="Картинки по запросу чай с лимоном фо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8680"/>
            <a:ext cx="2160240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4035</Words>
  <Application>WPS Presentation</Application>
  <PresentationFormat>Экран (4:3)</PresentationFormat>
  <Paragraphs>263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Arial</vt:lpstr>
      <vt:lpstr>SimSun</vt:lpstr>
      <vt:lpstr>Wingdings</vt:lpstr>
      <vt:lpstr>GreekC</vt:lpstr>
      <vt:lpstr>Segoe Print</vt:lpstr>
      <vt:lpstr>Cambria</vt:lpstr>
      <vt:lpstr>Calibri</vt:lpstr>
      <vt:lpstr>Microsoft YaHei</vt:lpstr>
      <vt:lpstr>Arial Unicode MS</vt:lpstr>
      <vt:lpstr>Georgia</vt:lpstr>
      <vt:lpstr>Aparajita</vt:lpstr>
      <vt:lpstr>Nirmala UI</vt:lpstr>
      <vt:lpstr>Тема Office</vt:lpstr>
      <vt:lpstr>PowerPoint 演示文稿</vt:lpstr>
      <vt:lpstr>Продукты питания</vt:lpstr>
      <vt:lpstr>Направление работы</vt:lpstr>
      <vt:lpstr>Объясни народные  пословицы, поговорки</vt:lpstr>
      <vt:lpstr>Отгадай загадки</vt:lpstr>
      <vt:lpstr>Назови продукты, обозначь одним словом</vt:lpstr>
      <vt:lpstr>Перечисли продукты, назови одним словом</vt:lpstr>
      <vt:lpstr>Хлебобулочные изделия</vt:lpstr>
      <vt:lpstr>PowerPoint 演示文稿</vt:lpstr>
      <vt:lpstr>Что можно жарить, а что  печь?</vt:lpstr>
      <vt:lpstr>Что можно печь, жарить?</vt:lpstr>
      <vt:lpstr>PowerPoint 演示文稿</vt:lpstr>
      <vt:lpstr>Назови кашу правильно</vt:lpstr>
      <vt:lpstr>Скажи наоборот</vt:lpstr>
      <vt:lpstr>Из чего какое масло?</vt:lpstr>
      <vt:lpstr>Отгадай начинку для пирожков</vt:lpstr>
      <vt:lpstr>Назови правильно</vt:lpstr>
      <vt:lpstr>Что можно варить?</vt:lpstr>
      <vt:lpstr>Какие продукты опасны ?</vt:lpstr>
      <vt:lpstr> Назови, какой продукт в каком отделе купить</vt:lpstr>
      <vt:lpstr>Что из чего?</vt:lpstr>
      <vt:lpstr>Скажи правильно </vt:lpstr>
      <vt:lpstr>Что лишнее?</vt:lpstr>
      <vt:lpstr>Исправь ошибки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Продукты питания</dc:title>
  <dc:creator>Артем</dc:creator>
  <cp:lastModifiedBy>Lenovo</cp:lastModifiedBy>
  <cp:revision>131</cp:revision>
  <dcterms:created xsi:type="dcterms:W3CDTF">2023-01-24T08:57:00Z</dcterms:created>
  <dcterms:modified xsi:type="dcterms:W3CDTF">2023-03-30T19:59:34Z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A7EF8C57B70B4BA880DDD5BFC6A15E2F</vt:lpwstr>
  </property>
  <property fmtid="{D5CDD505-2E9C-101B-9397-08002B2CF9AE}" pid="3" name="KSOProductBuildVer">
    <vt:lpwstr>1049-11.2.0.11516</vt:lpwstr>
  </property>
</Properties>
</file>