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6" r:id="rId3"/>
    <p:sldId id="257" r:id="rId4"/>
    <p:sldId id="266" r:id="rId5"/>
    <p:sldId id="268" r:id="rId6"/>
    <p:sldId id="265" r:id="rId7"/>
    <p:sldId id="270" r:id="rId8"/>
    <p:sldId id="281" r:id="rId9"/>
    <p:sldId id="280" r:id="rId10"/>
    <p:sldId id="277" r:id="rId11"/>
    <p:sldId id="276" r:id="rId12"/>
    <p:sldId id="259" r:id="rId13"/>
    <p:sldId id="262" r:id="rId14"/>
    <p:sldId id="263" r:id="rId15"/>
    <p:sldId id="286" r:id="rId16"/>
    <p:sldId id="284" r:id="rId17"/>
    <p:sldId id="285" r:id="rId18"/>
    <p:sldId id="272" r:id="rId19"/>
    <p:sldId id="273" r:id="rId21"/>
    <p:sldId id="287" r:id="rId22"/>
    <p:sldId id="275" r:id="rId23"/>
    <p:sldId id="282" r:id="rId24"/>
    <p:sldId id="283" r:id="rId25"/>
    <p:sldId id="279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1711" autoAdjust="0"/>
  </p:normalViewPr>
  <p:slideViewPr>
    <p:cSldViewPr>
      <p:cViewPr>
        <p:scale>
          <a:sx n="55" d="100"/>
          <a:sy n="55" d="100"/>
        </p:scale>
        <p:origin x="-846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265B35-3BCD-4488-97F6-73EC0149C890}" type="doc">
      <dgm:prSet loTypeId="urn:microsoft.com/office/officeart/2005/8/layout/cycle3" loCatId="cycl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A51A136-9018-43EE-8A1F-F4FEEEACE632}">
      <dgm:prSet phldrT="[Текст]"/>
      <dgm:spPr>
        <a:solidFill>
          <a:schemeClr val="accent3"/>
        </a:solidFill>
      </dgm:spPr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Book Antiqua" panose="02040602050305030304" pitchFamily="18" charset="0"/>
            </a:rPr>
            <a:t>РЕАЛИЗАЦИЯ </a:t>
          </a:r>
          <a:br>
            <a:rPr lang="ru-RU" b="1" dirty="0" smtClean="0">
              <a:solidFill>
                <a:srgbClr val="002060"/>
              </a:solidFill>
              <a:latin typeface="Book Antiqua" panose="02040602050305030304" pitchFamily="18" charset="0"/>
            </a:rPr>
          </a:br>
          <a:r>
            <a:rPr lang="ru-RU" b="1" dirty="0" smtClean="0">
              <a:solidFill>
                <a:srgbClr val="002060"/>
              </a:solidFill>
              <a:latin typeface="Book Antiqua" panose="02040602050305030304" pitchFamily="18" charset="0"/>
            </a:rPr>
            <a:t>ИГРОВОГО ПРОЕКТА </a:t>
          </a:r>
          <a:endParaRPr lang="ru-RU" dirty="0"/>
        </a:p>
      </dgm:t>
    </dgm:pt>
    <dgm:pt modelId="{A69E4705-DE60-4546-8623-3EB68E285BCE}" cxnId="{1671BD45-8C59-41F2-A86D-9FBEA42130EA}" type="parTrans">
      <dgm:prSet/>
      <dgm:spPr/>
      <dgm:t>
        <a:bodyPr/>
        <a:lstStyle/>
        <a:p>
          <a:endParaRPr lang="ru-RU"/>
        </a:p>
      </dgm:t>
    </dgm:pt>
    <dgm:pt modelId="{99ACE564-AE25-47A4-8C28-D4B40074C28D}" cxnId="{1671BD45-8C59-41F2-A86D-9FBEA42130EA}" type="sibTrans">
      <dgm:prSet/>
      <dgm:spPr/>
      <dgm:t>
        <a:bodyPr/>
        <a:lstStyle/>
        <a:p>
          <a:endParaRPr lang="ru-RU"/>
        </a:p>
      </dgm:t>
    </dgm:pt>
    <dgm:pt modelId="{B4278E97-9086-450B-B255-762B658832A3}">
      <dgm:prSet phldrT="[Текст]" phldr="0" custT="1"/>
      <dgm:spPr>
        <a:solidFill>
          <a:srgbClr val="7030A0"/>
        </a:solidFill>
      </dgm:spPr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ПОЗНАВАТЕЛЬНО </a:t>
          </a:r>
          <a:r>
            <a:rPr lang="ru-RU" sz="20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 РЕЧЕВОЕ </a:t>
          </a:r>
          <a:r>
            <a:rPr lang="ru-RU" sz="20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endParaRPr lang="ru-RU" sz="2000" b="1" dirty="0" smtClean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РАЗВИТИЕ</a:t>
          </a:r>
          <a:r>
            <a:rPr lang="ru-RU" sz="2000" dirty="0">
              <a:solidFill>
                <a:srgbClr val="FFFF00"/>
              </a:solidFill>
            </a:rPr>
            <a:t/>
          </a:r>
          <a:endParaRPr lang="ru-RU" sz="2000" dirty="0">
            <a:solidFill>
              <a:srgbClr val="FFFF00"/>
            </a:solidFill>
          </a:endParaRPr>
        </a:p>
      </dgm:t>
    </dgm:pt>
    <dgm:pt modelId="{AFB6E07C-EEE7-4BCE-BBCE-2D3DF49F762A}" cxnId="{E3CBD56F-9975-4A13-9BB8-6A950559927C}" type="parTrans">
      <dgm:prSet/>
      <dgm:spPr/>
      <dgm:t>
        <a:bodyPr/>
        <a:lstStyle/>
        <a:p>
          <a:endParaRPr lang="ru-RU"/>
        </a:p>
      </dgm:t>
    </dgm:pt>
    <dgm:pt modelId="{749DFD74-EF54-4563-9A40-6E8F8913C44D}" cxnId="{E3CBD56F-9975-4A13-9BB8-6A950559927C}" type="sibTrans">
      <dgm:prSet/>
      <dgm:spPr/>
      <dgm:t>
        <a:bodyPr/>
        <a:lstStyle/>
        <a:p>
          <a:endParaRPr lang="ru-RU"/>
        </a:p>
      </dgm:t>
    </dgm:pt>
    <dgm:pt modelId="{6CD590A6-CA46-481E-A886-0E77D2584CA8}">
      <dgm:prSet phldrT="[Текст]"/>
      <dgm:spPr>
        <a:solidFill>
          <a:srgbClr val="FFFF00"/>
        </a:solidFill>
      </dgm:spPr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ХУДОЖЕСТВЕННО – ЭСТЕТИЧЕСКОЕ РАЗВИТИЕ</a:t>
          </a:r>
          <a:endParaRPr lang="ru-RU" dirty="0">
            <a:solidFill>
              <a:schemeClr val="tx1"/>
            </a:solidFill>
          </a:endParaRPr>
        </a:p>
      </dgm:t>
    </dgm:pt>
    <dgm:pt modelId="{64192EDE-2CDF-4C85-9E12-D3C0408D116D}" cxnId="{A2145281-BEDE-4B0E-BB7A-06467B8A3304}" type="parTrans">
      <dgm:prSet/>
      <dgm:spPr/>
      <dgm:t>
        <a:bodyPr/>
        <a:lstStyle/>
        <a:p>
          <a:endParaRPr lang="ru-RU"/>
        </a:p>
      </dgm:t>
    </dgm:pt>
    <dgm:pt modelId="{05679E6F-2870-47EC-B9F3-16E04D82F3E1}" cxnId="{A2145281-BEDE-4B0E-BB7A-06467B8A3304}" type="sibTrans">
      <dgm:prSet/>
      <dgm:spPr/>
      <dgm:t>
        <a:bodyPr/>
        <a:lstStyle/>
        <a:p>
          <a:endParaRPr lang="ru-RU"/>
        </a:p>
      </dgm:t>
    </dgm:pt>
    <dgm:pt modelId="{519518E8-27FF-4A17-84B4-65AD6BC89F11}">
      <dgm:prSet phldrT="[Текст]" phldr="0" custT="1"/>
      <dgm:spPr>
        <a:solidFill>
          <a:schemeClr val="accent6">
            <a:lumMod val="75000"/>
          </a:schemeClr>
        </a:solidFill>
      </dgm:spPr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СОЦИАЛЬНО – </a:t>
          </a:r>
          <a:r>
            <a:rPr lang="ru-RU" sz="20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ЛИЧНОСТНОЕ РАЗВИТИЕ</a:t>
          </a:r>
          <a:r>
            <a:rPr lang="ru-RU" sz="20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endParaRPr lang="ru-RU" sz="2000" b="1" dirty="0" smtClean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6E0DC9-998C-4F75-9FA6-53E7D69746B4}" cxnId="{1620E7C9-AF9C-41A6-B347-02245905458B}" type="parTrans">
      <dgm:prSet/>
      <dgm:spPr/>
      <dgm:t>
        <a:bodyPr/>
        <a:lstStyle/>
        <a:p>
          <a:endParaRPr lang="ru-RU"/>
        </a:p>
      </dgm:t>
    </dgm:pt>
    <dgm:pt modelId="{BE7170B9-B7EC-4B92-9AEF-CB0E1B28E2B5}" cxnId="{1620E7C9-AF9C-41A6-B347-02245905458B}" type="sibTrans">
      <dgm:prSet/>
      <dgm:spPr/>
      <dgm:t>
        <a:bodyPr/>
        <a:lstStyle/>
        <a:p>
          <a:endParaRPr lang="ru-RU"/>
        </a:p>
      </dgm:t>
    </dgm:pt>
    <dgm:pt modelId="{8C1650BD-BE0F-45F9-966B-D2520F5F93D5}">
      <dgm:prSet phldrT="[Текст]" phldr="0" custT="1"/>
      <dgm:spPr>
        <a:solidFill>
          <a:srgbClr val="C00000"/>
        </a:solidFill>
      </dgm:spPr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ФИЗИЧЕСКОЕ </a:t>
          </a:r>
          <a:r>
            <a:rPr lang="ru-RU" sz="24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РАЗВИТИЕ</a:t>
          </a:r>
          <a:r>
            <a:rPr lang="ru-RU" sz="2400" dirty="0">
              <a:solidFill>
                <a:srgbClr val="FFFF00"/>
              </a:solidFill>
            </a:rPr>
            <a:t/>
          </a:r>
          <a:endParaRPr lang="ru-RU" sz="2400" dirty="0">
            <a:solidFill>
              <a:srgbClr val="FFFF00"/>
            </a:solidFill>
          </a:endParaRPr>
        </a:p>
      </dgm:t>
    </dgm:pt>
    <dgm:pt modelId="{E27FE60E-4868-41E7-A049-436383E2EA5B}" cxnId="{85DC8D28-EF66-41D9-B411-A9FF81E82290}" type="parTrans">
      <dgm:prSet/>
      <dgm:spPr/>
      <dgm:t>
        <a:bodyPr/>
        <a:lstStyle/>
        <a:p>
          <a:endParaRPr lang="ru-RU"/>
        </a:p>
      </dgm:t>
    </dgm:pt>
    <dgm:pt modelId="{AD46FDE6-EE7A-4B0C-9A93-4ABFE797F523}" cxnId="{85DC8D28-EF66-41D9-B411-A9FF81E82290}" type="sibTrans">
      <dgm:prSet/>
      <dgm:spPr/>
      <dgm:t>
        <a:bodyPr/>
        <a:lstStyle/>
        <a:p>
          <a:endParaRPr lang="ru-RU"/>
        </a:p>
      </dgm:t>
    </dgm:pt>
    <dgm:pt modelId="{960A3F47-65EB-493A-8045-1C73D50CE984}" type="pres">
      <dgm:prSet presAssocID="{80265B35-3BCD-4488-97F6-73EC0149C89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B0E7268-14E4-4622-8AF3-B35639AC671F}" type="pres">
      <dgm:prSet presAssocID="{80265B35-3BCD-4488-97F6-73EC0149C890}" presName="cycle" presStyleCnt="0"/>
      <dgm:spPr/>
    </dgm:pt>
    <dgm:pt modelId="{BAB14E84-1EB3-482A-80D9-A58C74D33EA3}" type="pres">
      <dgm:prSet presAssocID="{8A51A136-9018-43EE-8A1F-F4FEEEACE632}" presName="nodeFirstNode" presStyleLbl="node1" presStyleIdx="0" presStyleCnt="5" custScaleX="113013" custScaleY="1171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C158D5-2CDB-4EEF-A4D8-9C0CAA686048}" type="pres">
      <dgm:prSet presAssocID="{99ACE564-AE25-47A4-8C28-D4B40074C28D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0C0A2122-56FC-408C-A9FE-C742AB0261E5}" type="pres">
      <dgm:prSet presAssocID="{B4278E97-9086-450B-B255-762B658832A3}" presName="nodeFollowingNodes" presStyleLbl="node1" presStyleIdx="1" presStyleCnt="5" custScaleX="120698" custScaleY="130148" custRadScaleRad="104686" custRadScaleInc="70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900EEA-2466-4B85-90B6-C2C948AB8BFF}" type="pres">
      <dgm:prSet presAssocID="{6CD590A6-CA46-481E-A886-0E77D2584CA8}" presName="nodeFollowingNodes" presStyleLbl="node1" presStyleIdx="2" presStyleCnt="5" custScaleX="125640" custScaleY="130071" custRadScaleRad="107858" custRadScaleInc="-268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392CAA-7736-4AF4-911E-7189FCE096F4}" type="pres">
      <dgm:prSet presAssocID="{519518E8-27FF-4A17-84B4-65AD6BC89F11}" presName="nodeFollowingNodes" presStyleLbl="node1" presStyleIdx="3" presStyleCnt="5" custScaleX="117591" custScaleY="123454" custRadScaleRad="99095" custRadScaleInc="175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D5BFB2-F2BA-4EC2-AE11-F8EAD64B1019}" type="pres">
      <dgm:prSet presAssocID="{8C1650BD-BE0F-45F9-966B-D2520F5F93D5}" presName="nodeFollowingNodes" presStyleLbl="node1" presStyleIdx="4" presStyleCnt="5" custScaleX="106212" custScaleY="1184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671BD45-8C59-41F2-A86D-9FBEA42130EA}" srcId="{80265B35-3BCD-4488-97F6-73EC0149C890}" destId="{8A51A136-9018-43EE-8A1F-F4FEEEACE632}" srcOrd="0" destOrd="0" parTransId="{A69E4705-DE60-4546-8623-3EB68E285BCE}" sibTransId="{99ACE564-AE25-47A4-8C28-D4B40074C28D}"/>
    <dgm:cxn modelId="{E3CBD56F-9975-4A13-9BB8-6A950559927C}" srcId="{80265B35-3BCD-4488-97F6-73EC0149C890}" destId="{B4278E97-9086-450B-B255-762B658832A3}" srcOrd="1" destOrd="0" parTransId="{AFB6E07C-EEE7-4BCE-BBCE-2D3DF49F762A}" sibTransId="{749DFD74-EF54-4563-9A40-6E8F8913C44D}"/>
    <dgm:cxn modelId="{A2145281-BEDE-4B0E-BB7A-06467B8A3304}" srcId="{80265B35-3BCD-4488-97F6-73EC0149C890}" destId="{6CD590A6-CA46-481E-A886-0E77D2584CA8}" srcOrd="2" destOrd="0" parTransId="{64192EDE-2CDF-4C85-9E12-D3C0408D116D}" sibTransId="{05679E6F-2870-47EC-B9F3-16E04D82F3E1}"/>
    <dgm:cxn modelId="{1620E7C9-AF9C-41A6-B347-02245905458B}" srcId="{80265B35-3BCD-4488-97F6-73EC0149C890}" destId="{519518E8-27FF-4A17-84B4-65AD6BC89F11}" srcOrd="3" destOrd="0" parTransId="{216E0DC9-998C-4F75-9FA6-53E7D69746B4}" sibTransId="{BE7170B9-B7EC-4B92-9AEF-CB0E1B28E2B5}"/>
    <dgm:cxn modelId="{85DC8D28-EF66-41D9-B411-A9FF81E82290}" srcId="{80265B35-3BCD-4488-97F6-73EC0149C890}" destId="{8C1650BD-BE0F-45F9-966B-D2520F5F93D5}" srcOrd="4" destOrd="0" parTransId="{E27FE60E-4868-41E7-A049-436383E2EA5B}" sibTransId="{AD46FDE6-EE7A-4B0C-9A93-4ABFE797F523}"/>
    <dgm:cxn modelId="{9583B6C3-5296-4998-A0DB-3D3D1E6699BE}" type="presOf" srcId="{80265B35-3BCD-4488-97F6-73EC0149C890}" destId="{960A3F47-65EB-493A-8045-1C73D50CE984}" srcOrd="0" destOrd="0" presId="urn:microsoft.com/office/officeart/2005/8/layout/cycle3"/>
    <dgm:cxn modelId="{F5424390-7BA3-4312-960A-7C324A57FD1A}" type="presParOf" srcId="{960A3F47-65EB-493A-8045-1C73D50CE984}" destId="{9B0E7268-14E4-4622-8AF3-B35639AC671F}" srcOrd="0" destOrd="0" presId="urn:microsoft.com/office/officeart/2005/8/layout/cycle3"/>
    <dgm:cxn modelId="{CED3DB63-A65C-4E89-A315-61D239CD615C}" type="presParOf" srcId="{9B0E7268-14E4-4622-8AF3-B35639AC671F}" destId="{BAB14E84-1EB3-482A-80D9-A58C74D33EA3}" srcOrd="0" destOrd="0" presId="urn:microsoft.com/office/officeart/2005/8/layout/cycle3"/>
    <dgm:cxn modelId="{46690607-2CB7-4ECA-9517-37A32893C653}" type="presOf" srcId="{8A51A136-9018-43EE-8A1F-F4FEEEACE632}" destId="{BAB14E84-1EB3-482A-80D9-A58C74D33EA3}" srcOrd="0" destOrd="0" presId="urn:microsoft.com/office/officeart/2005/8/layout/cycle3"/>
    <dgm:cxn modelId="{6523E9A1-5DD2-4CD8-A256-B9158ABB1192}" type="presParOf" srcId="{9B0E7268-14E4-4622-8AF3-B35639AC671F}" destId="{EDC158D5-2CDB-4EEF-A4D8-9C0CAA686048}" srcOrd="1" destOrd="0" presId="urn:microsoft.com/office/officeart/2005/8/layout/cycle3"/>
    <dgm:cxn modelId="{8BDE672C-3B58-46E6-A13B-1B9B5D70E255}" type="presOf" srcId="{99ACE564-AE25-47A4-8C28-D4B40074C28D}" destId="{EDC158D5-2CDB-4EEF-A4D8-9C0CAA686048}" srcOrd="0" destOrd="0" presId="urn:microsoft.com/office/officeart/2005/8/layout/cycle3"/>
    <dgm:cxn modelId="{1D3AD84A-C6F7-4013-BC39-27CCE9A7F48B}" type="presParOf" srcId="{9B0E7268-14E4-4622-8AF3-B35639AC671F}" destId="{0C0A2122-56FC-408C-A9FE-C742AB0261E5}" srcOrd="2" destOrd="0" presId="urn:microsoft.com/office/officeart/2005/8/layout/cycle3"/>
    <dgm:cxn modelId="{EAA318A5-51EE-4142-831F-53B066FF8521}" type="presOf" srcId="{B4278E97-9086-450B-B255-762B658832A3}" destId="{0C0A2122-56FC-408C-A9FE-C742AB0261E5}" srcOrd="0" destOrd="0" presId="urn:microsoft.com/office/officeart/2005/8/layout/cycle3"/>
    <dgm:cxn modelId="{461D2EC2-9CDA-4AEE-89F6-DA5B283E46C4}" type="presParOf" srcId="{9B0E7268-14E4-4622-8AF3-B35639AC671F}" destId="{74900EEA-2466-4B85-90B6-C2C948AB8BFF}" srcOrd="3" destOrd="0" presId="urn:microsoft.com/office/officeart/2005/8/layout/cycle3"/>
    <dgm:cxn modelId="{08161A6D-F827-412A-B3DF-3C4A4F2D3429}" type="presOf" srcId="{6CD590A6-CA46-481E-A886-0E77D2584CA8}" destId="{74900EEA-2466-4B85-90B6-C2C948AB8BFF}" srcOrd="0" destOrd="0" presId="urn:microsoft.com/office/officeart/2005/8/layout/cycle3"/>
    <dgm:cxn modelId="{25FC8547-5346-4A8E-80CE-562E01992480}" type="presParOf" srcId="{9B0E7268-14E4-4622-8AF3-B35639AC671F}" destId="{E5392CAA-7736-4AF4-911E-7189FCE096F4}" srcOrd="4" destOrd="0" presId="urn:microsoft.com/office/officeart/2005/8/layout/cycle3"/>
    <dgm:cxn modelId="{C2A8157C-E9DE-478A-92E5-1F3E374A7F42}" type="presOf" srcId="{519518E8-27FF-4A17-84B4-65AD6BC89F11}" destId="{E5392CAA-7736-4AF4-911E-7189FCE096F4}" srcOrd="0" destOrd="0" presId="urn:microsoft.com/office/officeart/2005/8/layout/cycle3"/>
    <dgm:cxn modelId="{CAFE2776-904B-43F4-938F-7166AF6122D3}" type="presParOf" srcId="{9B0E7268-14E4-4622-8AF3-B35639AC671F}" destId="{F1D5BFB2-F2BA-4EC2-AE11-F8EAD64B1019}" srcOrd="5" destOrd="0" presId="urn:microsoft.com/office/officeart/2005/8/layout/cycle3"/>
    <dgm:cxn modelId="{D9C79D55-9E74-487A-8FA0-FEB5A7FF873D}" type="presOf" srcId="{8C1650BD-BE0F-45F9-966B-D2520F5F93D5}" destId="{F1D5BFB2-F2BA-4EC2-AE11-F8EAD64B1019}" srcOrd="0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Группа 1"/>
      <dsp:cNvGrpSpPr/>
    </dsp:nvGrpSpPr>
    <dsp:grpSpPr>
      <a:xfrm>
        <a:off x="0" y="0"/>
        <a:ext cx="7215238" cy="4857784"/>
        <a:chOff x="0" y="0"/>
        <a:chExt cx="7215238" cy="4857784"/>
      </a:xfrm>
    </dsp:grpSpPr>
    <dsp:sp modelId="{EDC158D5-2CDB-4EEF-A4D8-9C0CAA686048}">
      <dsp:nvSpPr>
        <dsp:cNvPr id="4" name="Круговая стрелка 3"/>
        <dsp:cNvSpPr/>
      </dsp:nvSpPr>
      <dsp:spPr bwMode="white">
        <a:xfrm>
          <a:off x="1227261" y="7517"/>
          <a:ext cx="4760717" cy="4760717"/>
        </a:xfrm>
        <a:prstGeom prst="circularArrow">
          <a:avLst>
            <a:gd name="adj1" fmla="val 5000"/>
            <a:gd name="adj2" fmla="val 360000"/>
            <a:gd name="adj3" fmla="val 13746231"/>
            <a:gd name="adj4" fmla="val 17342055"/>
            <a:gd name="adj5" fmla="val 5500"/>
          </a:avLst>
        </a:prstGeom>
      </dsp:spPr>
      <dsp:style>
        <a:lnRef idx="0">
          <a:schemeClr val="accent1"/>
        </a:lnRef>
        <a:fillRef idx="1">
          <a:schemeClr val="accent1">
            <a:tint val="40000"/>
          </a:schemeClr>
        </a:fillRef>
        <a:effectRef idx="2">
          <a:scrgbClr r="0" g="0" b="0"/>
        </a:effectRef>
        <a:fontRef idx="minor"/>
      </dsp:style>
      <dsp:txXfrm>
        <a:off x="1227261" y="7517"/>
        <a:ext cx="4760717" cy="4760717"/>
      </dsp:txXfrm>
    </dsp:sp>
    <dsp:sp modelId="{BAB14E84-1EB3-482A-80D9-A58C74D33EA3}">
      <dsp:nvSpPr>
        <dsp:cNvPr id="3" name="Скругленный прямоугольник 2"/>
        <dsp:cNvSpPr/>
      </dsp:nvSpPr>
      <dsp:spPr bwMode="white">
        <a:xfrm>
          <a:off x="2480006" y="0"/>
          <a:ext cx="2255227" cy="1127613"/>
        </a:xfrm>
        <a:prstGeom prst="roundRect">
          <a:avLst/>
        </a:prstGeom>
        <a:solidFill>
          <a:schemeClr val="accent3"/>
        </a:solidFill>
      </dsp:spPr>
      <dsp:style>
        <a:lnRef idx="0">
          <a:schemeClr val="lt1"/>
        </a:lnRef>
        <a:fillRef idx="3">
          <a:schemeClr val="accent1"/>
        </a:fillRef>
        <a:effectRef idx="3">
          <a:scrgbClr r="0" g="0" b="0"/>
        </a:effectRef>
        <a:fontRef idx="minor">
          <a:schemeClr val="lt1"/>
        </a:fontRef>
      </dsp:style>
      <dsp:txBody>
        <a:bodyPr lIns="60960" tIns="60960" rIns="60960" bIns="60960" anchor="ctr"/>
        <a:lstStyle>
          <a:lvl1pPr algn="ctr">
            <a:defRPr sz="1600"/>
          </a:lvl1pPr>
          <a:lvl2pPr marL="114300" indent="-114300" algn="ctr">
            <a:defRPr sz="1200"/>
          </a:lvl2pPr>
          <a:lvl3pPr marL="228600" indent="-114300" algn="ctr">
            <a:defRPr sz="1200"/>
          </a:lvl3pPr>
          <a:lvl4pPr marL="342900" indent="-114300" algn="ctr">
            <a:defRPr sz="1200"/>
          </a:lvl4pPr>
          <a:lvl5pPr marL="457200" indent="-114300" algn="ctr">
            <a:defRPr sz="1200"/>
          </a:lvl5pPr>
          <a:lvl6pPr marL="571500" indent="-114300" algn="ctr">
            <a:defRPr sz="1200"/>
          </a:lvl6pPr>
          <a:lvl7pPr marL="685800" indent="-114300" algn="ctr">
            <a:defRPr sz="1200"/>
          </a:lvl7pPr>
          <a:lvl8pPr marL="800100" indent="-114300" algn="ctr">
            <a:defRPr sz="1200"/>
          </a:lvl8pPr>
          <a:lvl9pPr marL="914400" indent="-114300" algn="ctr">
            <a:defRPr sz="1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b="1" dirty="0" smtClean="0">
              <a:solidFill>
                <a:srgbClr val="002060"/>
              </a:solidFill>
              <a:latin typeface="Book Antiqua" panose="02040602050305030304" pitchFamily="18" charset="0"/>
            </a:rPr>
            <a:t>РЕАЛИЗАЦИЯ </a:t>
          </a:r>
          <a:br>
            <a:rPr lang="ru-RU" b="1" dirty="0" smtClean="0">
              <a:solidFill>
                <a:srgbClr val="002060"/>
              </a:solidFill>
              <a:latin typeface="Book Antiqua" panose="02040602050305030304" pitchFamily="18" charset="0"/>
            </a:rPr>
          </a:br>
          <a:r>
            <a:rPr lang="ru-RU" b="1" dirty="0" smtClean="0">
              <a:solidFill>
                <a:srgbClr val="002060"/>
              </a:solidFill>
              <a:latin typeface="Book Antiqua" panose="02040602050305030304" pitchFamily="18" charset="0"/>
            </a:rPr>
            <a:t>ИГРОВОГО ПРОЕКТА </a:t>
          </a:r>
          <a:endParaRPr lang="ru-RU" dirty="0"/>
        </a:p>
      </dsp:txBody>
      <dsp:txXfrm>
        <a:off x="2480006" y="0"/>
        <a:ext cx="2255227" cy="1127613"/>
      </dsp:txXfrm>
    </dsp:sp>
    <dsp:sp modelId="{0C0A2122-56FC-408C-A9FE-C742AB0261E5}">
      <dsp:nvSpPr>
        <dsp:cNvPr id="5" name="Скругленный прямоугольник 4"/>
        <dsp:cNvSpPr/>
      </dsp:nvSpPr>
      <dsp:spPr bwMode="white">
        <a:xfrm>
          <a:off x="4576389" y="1547416"/>
          <a:ext cx="2255227" cy="1127613"/>
        </a:xfrm>
        <a:prstGeom prst="roundRect">
          <a:avLst/>
        </a:prstGeom>
        <a:solidFill>
          <a:srgbClr val="7030A0"/>
        </a:solidFill>
      </dsp:spPr>
      <dsp:style>
        <a:lnRef idx="0">
          <a:schemeClr val="lt1"/>
        </a:lnRef>
        <a:fillRef idx="3">
          <a:schemeClr val="accent1"/>
        </a:fillRef>
        <a:effectRef idx="3">
          <a:scrgbClr r="0" g="0" b="0"/>
        </a:effectRef>
        <a:fontRef idx="minor">
          <a:schemeClr val="lt1"/>
        </a:fontRef>
      </dsp:style>
      <dsp:txBody>
        <a:bodyPr lIns="76200" tIns="76200" rIns="76200" bIns="76200" anchor="ctr"/>
        <a:lstStyle>
          <a:lvl1pPr algn="ctr">
            <a:defRPr sz="1600"/>
          </a:lvl1pPr>
          <a:lvl2pPr marL="114300" indent="-114300" algn="ctr">
            <a:defRPr sz="1200"/>
          </a:lvl2pPr>
          <a:lvl3pPr marL="228600" indent="-114300" algn="ctr">
            <a:defRPr sz="1200"/>
          </a:lvl3pPr>
          <a:lvl4pPr marL="342900" indent="-114300" algn="ctr">
            <a:defRPr sz="1200"/>
          </a:lvl4pPr>
          <a:lvl5pPr marL="457200" indent="-114300" algn="ctr">
            <a:defRPr sz="1200"/>
          </a:lvl5pPr>
          <a:lvl6pPr marL="571500" indent="-114300" algn="ctr">
            <a:defRPr sz="1200"/>
          </a:lvl6pPr>
          <a:lvl7pPr marL="685800" indent="-114300" algn="ctr">
            <a:defRPr sz="1200"/>
          </a:lvl7pPr>
          <a:lvl8pPr marL="800100" indent="-114300" algn="ctr">
            <a:defRPr sz="1200"/>
          </a:lvl8pPr>
          <a:lvl9pPr marL="914400" indent="-114300" algn="ctr">
            <a:defRPr sz="1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ПОЗНАВАТЕЛЬНО </a:t>
          </a:r>
          <a:r>
            <a:rPr lang="ru-RU" sz="20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 РЕЧЕВОЕ </a:t>
          </a:r>
          <a:endParaRPr lang="ru-RU" sz="2000" b="1" dirty="0" smtClean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РАЗВИТИЕ</a:t>
          </a:r>
          <a:endParaRPr lang="ru-RU" sz="2000" dirty="0">
            <a:solidFill>
              <a:srgbClr val="FFFF00"/>
            </a:solidFill>
          </a:endParaRPr>
        </a:p>
      </dsp:txBody>
      <dsp:txXfrm>
        <a:off x="4576389" y="1547416"/>
        <a:ext cx="2255227" cy="1127613"/>
      </dsp:txXfrm>
    </dsp:sp>
    <dsp:sp modelId="{74900EEA-2466-4B85-90B6-C2C948AB8BFF}">
      <dsp:nvSpPr>
        <dsp:cNvPr id="6" name="Скругленный прямоугольник 5"/>
        <dsp:cNvSpPr/>
      </dsp:nvSpPr>
      <dsp:spPr bwMode="white">
        <a:xfrm>
          <a:off x="4235668" y="3427238"/>
          <a:ext cx="2255227" cy="1127613"/>
        </a:xfrm>
        <a:prstGeom prst="roundRect">
          <a:avLst/>
        </a:prstGeom>
        <a:solidFill>
          <a:srgbClr val="FFFF00"/>
        </a:solidFill>
      </dsp:spPr>
      <dsp:style>
        <a:lnRef idx="0">
          <a:schemeClr val="lt1"/>
        </a:lnRef>
        <a:fillRef idx="3">
          <a:schemeClr val="accent1"/>
        </a:fillRef>
        <a:effectRef idx="3">
          <a:scrgbClr r="0" g="0" b="0"/>
        </a:effectRef>
        <a:fontRef idx="minor">
          <a:schemeClr val="lt1"/>
        </a:fontRef>
      </dsp:style>
      <dsp:txBody>
        <a:bodyPr lIns="60960" tIns="60960" rIns="60960" bIns="60960" anchor="ctr"/>
        <a:lstStyle>
          <a:lvl1pPr algn="ctr">
            <a:defRPr sz="1600"/>
          </a:lvl1pPr>
          <a:lvl2pPr marL="114300" indent="-114300" algn="ctr">
            <a:defRPr sz="1200"/>
          </a:lvl2pPr>
          <a:lvl3pPr marL="228600" indent="-114300" algn="ctr">
            <a:defRPr sz="1200"/>
          </a:lvl3pPr>
          <a:lvl4pPr marL="342900" indent="-114300" algn="ctr">
            <a:defRPr sz="1200"/>
          </a:lvl4pPr>
          <a:lvl5pPr marL="457200" indent="-114300" algn="ctr">
            <a:defRPr sz="1200"/>
          </a:lvl5pPr>
          <a:lvl6pPr marL="571500" indent="-114300" algn="ctr">
            <a:defRPr sz="1200"/>
          </a:lvl6pPr>
          <a:lvl7pPr marL="685800" indent="-114300" algn="ctr">
            <a:defRPr sz="1200"/>
          </a:lvl7pPr>
          <a:lvl8pPr marL="800100" indent="-114300" algn="ctr">
            <a:defRPr sz="1200"/>
          </a:lvl8pPr>
          <a:lvl9pPr marL="914400" indent="-114300" algn="ctr">
            <a:defRPr sz="1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ХУДОЖЕСТВЕННО – ЭСТЕТИЧЕСКОЕ РАЗВИТИЕ</a:t>
          </a:r>
          <a:endParaRPr lang="ru-RU" dirty="0">
            <a:solidFill>
              <a:schemeClr val="tx1"/>
            </a:solidFill>
          </a:endParaRPr>
        </a:p>
      </dsp:txBody>
      <dsp:txXfrm>
        <a:off x="4235668" y="3427238"/>
        <a:ext cx="2255227" cy="1127613"/>
      </dsp:txXfrm>
    </dsp:sp>
    <dsp:sp modelId="{E5392CAA-7736-4AF4-911E-7189FCE096F4}">
      <dsp:nvSpPr>
        <dsp:cNvPr id="7" name="Скругленный прямоугольник 6"/>
        <dsp:cNvSpPr/>
      </dsp:nvSpPr>
      <dsp:spPr bwMode="white">
        <a:xfrm>
          <a:off x="997799" y="3468490"/>
          <a:ext cx="2255227" cy="1127613"/>
        </a:xfrm>
        <a:prstGeom prst="roundRect">
          <a:avLst/>
        </a:prstGeom>
        <a:solidFill>
          <a:schemeClr val="accent6">
            <a:lumMod val="75000"/>
          </a:schemeClr>
        </a:solidFill>
      </dsp:spPr>
      <dsp:style>
        <a:lnRef idx="0">
          <a:schemeClr val="lt1"/>
        </a:lnRef>
        <a:fillRef idx="3">
          <a:schemeClr val="accent1"/>
        </a:fillRef>
        <a:effectRef idx="3">
          <a:scrgbClr r="0" g="0" b="0"/>
        </a:effectRef>
        <a:fontRef idx="minor">
          <a:schemeClr val="lt1"/>
        </a:fontRef>
      </dsp:style>
      <dsp:txBody>
        <a:bodyPr lIns="91439" tIns="91439" rIns="91439" bIns="91439" anchor="ctr"/>
        <a:lstStyle>
          <a:lvl1pPr algn="ctr">
            <a:defRPr sz="1600"/>
          </a:lvl1pPr>
          <a:lvl2pPr marL="114300" indent="-114300" algn="ctr">
            <a:defRPr sz="1200"/>
          </a:lvl2pPr>
          <a:lvl3pPr marL="228600" indent="-114300" algn="ctr">
            <a:defRPr sz="1200"/>
          </a:lvl3pPr>
          <a:lvl4pPr marL="342900" indent="-114300" algn="ctr">
            <a:defRPr sz="1200"/>
          </a:lvl4pPr>
          <a:lvl5pPr marL="457200" indent="-114300" algn="ctr">
            <a:defRPr sz="1200"/>
          </a:lvl5pPr>
          <a:lvl6pPr marL="571500" indent="-114300" algn="ctr">
            <a:defRPr sz="1200"/>
          </a:lvl6pPr>
          <a:lvl7pPr marL="685800" indent="-114300" algn="ctr">
            <a:defRPr sz="1200"/>
          </a:lvl7pPr>
          <a:lvl8pPr marL="800100" indent="-114300" algn="ctr">
            <a:defRPr sz="1200"/>
          </a:lvl8pPr>
          <a:lvl9pPr marL="914400" indent="-114300" algn="ctr">
            <a:defRPr sz="1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СОЦИАЛЬНО – </a:t>
          </a:r>
          <a:r>
            <a:rPr lang="ru-RU" sz="20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ЛИЧНОСТНОЕ РАЗВИТИЕ</a:t>
          </a:r>
          <a:endParaRPr lang="ru-RU" sz="2000" b="1" dirty="0" smtClean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97799" y="3468490"/>
        <a:ext cx="2255227" cy="1127613"/>
      </dsp:txXfrm>
    </dsp:sp>
    <dsp:sp modelId="{F1D5BFB2-F2BA-4EC2-AE11-F8EAD64B1019}">
      <dsp:nvSpPr>
        <dsp:cNvPr id="8" name="Скругленный прямоугольник 7"/>
        <dsp:cNvSpPr/>
      </dsp:nvSpPr>
      <dsp:spPr bwMode="white">
        <a:xfrm>
          <a:off x="518939" y="1424798"/>
          <a:ext cx="2255227" cy="1127613"/>
        </a:xfrm>
        <a:prstGeom prst="roundRect">
          <a:avLst/>
        </a:prstGeom>
        <a:solidFill>
          <a:srgbClr val="C00000"/>
        </a:solidFill>
      </dsp:spPr>
      <dsp:style>
        <a:lnRef idx="0">
          <a:schemeClr val="lt1"/>
        </a:lnRef>
        <a:fillRef idx="3">
          <a:schemeClr val="accent1"/>
        </a:fillRef>
        <a:effectRef idx="3">
          <a:scrgbClr r="0" g="0" b="0"/>
        </a:effectRef>
        <a:fontRef idx="minor">
          <a:schemeClr val="lt1"/>
        </a:fontRef>
      </dsp:style>
      <dsp:txBody>
        <a:bodyPr lIns="91439" tIns="91439" rIns="91439" bIns="91439" anchor="ctr"/>
        <a:lstStyle>
          <a:lvl1pPr algn="ctr">
            <a:defRPr sz="1600"/>
          </a:lvl1pPr>
          <a:lvl2pPr marL="114300" indent="-114300" algn="ctr">
            <a:defRPr sz="1200"/>
          </a:lvl2pPr>
          <a:lvl3pPr marL="228600" indent="-114300" algn="ctr">
            <a:defRPr sz="1200"/>
          </a:lvl3pPr>
          <a:lvl4pPr marL="342900" indent="-114300" algn="ctr">
            <a:defRPr sz="1200"/>
          </a:lvl4pPr>
          <a:lvl5pPr marL="457200" indent="-114300" algn="ctr">
            <a:defRPr sz="1200"/>
          </a:lvl5pPr>
          <a:lvl6pPr marL="571500" indent="-114300" algn="ctr">
            <a:defRPr sz="1200"/>
          </a:lvl6pPr>
          <a:lvl7pPr marL="685800" indent="-114300" algn="ctr">
            <a:defRPr sz="1200"/>
          </a:lvl7pPr>
          <a:lvl8pPr marL="800100" indent="-114300" algn="ctr">
            <a:defRPr sz="1200"/>
          </a:lvl8pPr>
          <a:lvl9pPr marL="914400" indent="-114300" algn="ctr">
            <a:defRPr sz="1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ФИЗИЧЕСКОЕ </a:t>
          </a:r>
          <a:r>
            <a:rPr lang="ru-RU" sz="24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РАЗВИТИЕ</a:t>
          </a:r>
          <a:endParaRPr lang="ru-RU" sz="2400" dirty="0">
            <a:solidFill>
              <a:srgbClr val="FFFF00"/>
            </a:solidFill>
          </a:endParaRPr>
        </a:p>
      </dsp:txBody>
      <dsp:txXfrm>
        <a:off x="518939" y="1424798"/>
        <a:ext cx="2255227" cy="11276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dstNode" val="node1"/>
                <dgm:param type="connRout" val="longCurve"/>
                <dgm:param type="begPts" val="midR"/>
                <dgm:param type="endPts" val="midL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dstNode" val="node1"/>
                <dgm:param type="connRout" val="longCurve"/>
                <dgm:param type="begPts" val="midL"/>
                <dgm:param type="endPts" val="midR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dstNode" val="nodeFirstNode"/>
                      <dgm:param type="connRout" val="longCurve"/>
                      <dgm:param type="begPts" val="midR"/>
                      <dgm:param type="endPts" val="midL"/>
                    </dgm:alg>
                  </dgm:if>
                  <dgm:else name="Name15">
                    <dgm:alg type="conn">
                      <dgm:param type="dstNode" val="nodeFirstNode"/>
                      <dgm:param type="connRout" val="longCurve"/>
                      <dgm:param type="begPts" val="midL"/>
                      <dgm:param type="endPts" val="midR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278F14-1AA3-417E-B2E3-09B86B3F127C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BA81AB-3B76-4392-B7E3-BDD91ED5B098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A81AB-3B76-4392-B7E3-BDD91ED5B098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7326-26D9-4101-92FB-6D56A0C0F5B1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3A94A-302B-4D24-B224-1FBAF345D3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7326-26D9-4101-92FB-6D56A0C0F5B1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3A94A-302B-4D24-B224-1FBAF345D3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7326-26D9-4101-92FB-6D56A0C0F5B1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3A94A-302B-4D24-B224-1FBAF345D3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7326-26D9-4101-92FB-6D56A0C0F5B1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3A94A-302B-4D24-B224-1FBAF345D3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7326-26D9-4101-92FB-6D56A0C0F5B1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3A94A-302B-4D24-B224-1FBAF345D3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7326-26D9-4101-92FB-6D56A0C0F5B1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3A94A-302B-4D24-B224-1FBAF345D3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7326-26D9-4101-92FB-6D56A0C0F5B1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3A94A-302B-4D24-B224-1FBAF345D3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7326-26D9-4101-92FB-6D56A0C0F5B1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3A94A-302B-4D24-B224-1FBAF345D3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7326-26D9-4101-92FB-6D56A0C0F5B1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3A94A-302B-4D24-B224-1FBAF345D3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7326-26D9-4101-92FB-6D56A0C0F5B1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3A94A-302B-4D24-B224-1FBAF345D3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7326-26D9-4101-92FB-6D56A0C0F5B1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3A94A-302B-4D24-B224-1FBAF345D3F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07326-26D9-4101-92FB-6D56A0C0F5B1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F3A94A-302B-4D24-B224-1FBAF345D3F1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microsoft.com/office/2007/relationships/diagramDrawing" Target="../diagrams/drawing1.xml"/><Relationship Id="rId7" Type="http://schemas.openxmlformats.org/officeDocument/2006/relationships/diagramColors" Target="../diagrams/colors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jpeg"/><Relationship Id="rId1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8.jpeg"/><Relationship Id="rId7" Type="http://schemas.openxmlformats.org/officeDocument/2006/relationships/image" Target="../media/image37.jpeg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34.jpeg"/><Relationship Id="rId3" Type="http://schemas.openxmlformats.org/officeDocument/2006/relationships/image" Target="../media/image33.jpeg"/><Relationship Id="rId2" Type="http://schemas.openxmlformats.org/officeDocument/2006/relationships/image" Target="../media/image40.jpeg"/><Relationship Id="rId1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44.jpeg"/><Relationship Id="rId1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8.jpeg"/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2.jpeg"/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Admin\Рабочий стол\maxresdefault.jp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-76200" y="44450"/>
            <a:ext cx="92964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285984" y="928670"/>
            <a:ext cx="4429156" cy="4431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Филиал МБДОУ детский сад №2 с.Лопатино в с.Даниловка</a:t>
            </a:r>
            <a:endParaRPr lang="ru-RU" altLang="en-US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en-US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Пензенская область</a:t>
            </a:r>
            <a:endParaRPr lang="en-US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Проект:</a:t>
            </a:r>
            <a:endParaRPr lang="ru-RU" sz="24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«Русская матрешка не стареет </a:t>
            </a:r>
            <a:endParaRPr lang="en-US" sz="24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сотню лет, </a:t>
            </a:r>
            <a:endParaRPr lang="ru-RU" sz="24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красоте, в таланте русском – </a:t>
            </a:r>
            <a:endParaRPr lang="en-US" sz="24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здесь находится секрет»</a:t>
            </a:r>
            <a:endParaRPr lang="en-US" sz="3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Разработала и провела: 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 Махортова Т.В.</a:t>
            </a:r>
            <a:b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с.Даниловка, 2022г.</a:t>
            </a:r>
            <a:endParaRPr lang="ru-RU" dirty="0" smtClean="0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>
            <a:off x="1" y="5000636"/>
            <a:ext cx="2822244" cy="164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 flipH="1">
            <a:off x="6377852" y="4929198"/>
            <a:ext cx="2766148" cy="1762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063180">
            <a:off x="93134" y="3862"/>
            <a:ext cx="1181401" cy="1357298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97973" flipH="1">
            <a:off x="7782933" y="13976"/>
            <a:ext cx="1214446" cy="135729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143240" y="1857364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1142976" y="286194"/>
            <a:ext cx="6786610" cy="19996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Тип проекта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групповой.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Вид проекта: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познавательно –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творческий.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Участники проекта: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4-5 лет (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редняя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гр.)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воспитатель, родители.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Срок реализации проекта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февраль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00100" y="2571744"/>
            <a:ext cx="78581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Проблема: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Народная игрушка в наши дни стремительно превращается в сувенирную продукцию, не предназначенную для ребенка и не требующую педагогического сопровождения. Но именно народная игрушка всегда несла в себе огромный потенциал социального наследия. К сожалению, современные родители недооценивают развивающую роль народной        игрушки.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>
            <a:off x="0" y="5143512"/>
            <a:ext cx="2576831" cy="1500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 flipH="1">
            <a:off x="6500826" y="5007536"/>
            <a:ext cx="2643174" cy="1683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063180">
            <a:off x="194999" y="-38972"/>
            <a:ext cx="949481" cy="1090848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97973" flipH="1">
            <a:off x="8000013" y="-21719"/>
            <a:ext cx="941300" cy="1052023"/>
          </a:xfrm>
          <a:prstGeom prst="rect">
            <a:avLst/>
          </a:prstGeom>
          <a:noFill/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214282" y="0"/>
            <a:ext cx="8715436" cy="64325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Актуальность: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7373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373737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МАТРЕШКА - самая древняя и популярная игрушка </a:t>
            </a: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всех странах мира. Первые куклы были связаны с обрядами. Через них предавалась система ценностей народной культуры. Главная ценность традиционной народной куклы состоит в том, что она сохраняет в своём облике самобытность своего народа.  Деревянная точеная фигурка девушки Матрены в сарафане и с платочком на голове невольно привлекает внимание яркой раскраской и вызывает улыбку. Учитывая особенности матрешки надо целенаправленно использовать ее в детском саду. Народная игрушка – это игрушка развивающая, вобравшая в себя игровую культуру многих поколений. Она и эстетически привлекательна, и эмоционально комфортна, и многофункциональна. Несмотря на кажущуюся простоту, она заставляет ребенка прилагать определенные физические и интеллектуальные усилия, </a:t>
            </a: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получить радующий, положительный</a:t>
            </a: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результат.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>
            <a:off x="0" y="5143512"/>
            <a:ext cx="2576831" cy="1500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 flipH="1">
            <a:off x="6500826" y="5007536"/>
            <a:ext cx="2643174" cy="1683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063180">
            <a:off x="194999" y="-38972"/>
            <a:ext cx="949481" cy="1090848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97973" flipH="1">
            <a:off x="8000013" y="-21719"/>
            <a:ext cx="941300" cy="1052023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214290"/>
            <a:ext cx="9144000" cy="53245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Гипотеза: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Матрешка, прежде всего любимая игрушка малышей, причем очень полезная игрушка. Имеет большую практическую пользу. С помощью матрешки взрослые могут научить ребенка выделять разные величины, сравнивать предметы по высоте, ширине, цвету и объему. Все это способствует установление координации рук и глаз, развивает у ребенка восприятие окружающего мира, его мышление.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b="1" u="sng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Цель</a:t>
            </a:r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развитие у  дошкольников устойчивого интереса к истории России, народному творчеству на примере русской национальной игрушки, на основе приобщения детей к традиционной культуре родного края, создавая  условия, раскрывающие творческий и интеллектуальный потенциал дошкольников, ориентированных на взаимодействие детей, родителей и педагогов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>
            <a:off x="1" y="4938526"/>
            <a:ext cx="2928926" cy="170518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 flipH="1">
            <a:off x="6429388" y="4851410"/>
            <a:ext cx="2714612" cy="17293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063180">
            <a:off x="239846" y="-57831"/>
            <a:ext cx="847376" cy="973541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97973" flipH="1">
            <a:off x="8000013" y="-21719"/>
            <a:ext cx="941300" cy="1052023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00034" y="0"/>
            <a:ext cx="8429684" cy="606319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Знакомить детей с народной игрушкой матрешкой, ее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историей,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выяснить особенности русского сувенира; дать представления о цветовой гамме росписи матрёшки, освоить некоторые классические художественные элементы росписи матрёшки. Познакомить с содержанием игр с матрешками, возможностью использования их в разных видах детской деятельности (подвижные, сюжетные игры, театрализованная деятельность, изобразительное творчество по мотивам народной игрушки).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Способствовать развитию у детей восприятия, мышления, логики речи, мелкой моторики, познавательных интересов, ловкости, смекалки.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Развивать коммуникативные навыки, желание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использовать народные игрушки в совместной и самостоятельной деятельности.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>
            <a:off x="0" y="5143512"/>
            <a:ext cx="2576831" cy="1500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 flipH="1">
            <a:off x="6500826" y="5007536"/>
            <a:ext cx="2643174" cy="1683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063180">
            <a:off x="194999" y="-38972"/>
            <a:ext cx="949481" cy="1090848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97973" flipH="1">
            <a:off x="8000013" y="-21719"/>
            <a:ext cx="941300" cy="1052023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571472" y="857232"/>
            <a:ext cx="8001056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0"/>
            <a:ext cx="9144000" cy="59400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Этапы проекта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kumimoji="0" lang="ru-RU" sz="2800" b="1" i="0" u="sng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Подготовительный: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подбор литературы, иллюстраций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подбор материалов для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изодеятельности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составление перспективного плана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ru-RU" sz="2800" b="0" i="0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0" lang="ru-RU" sz="2800" b="0" i="0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Исследовательский</a:t>
            </a:r>
            <a:r>
              <a:rPr kumimoji="0" lang="ru-RU" sz="2800" b="0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ознакомление с историей матрешки;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изучение видов матрешек, художественных элементов;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составление орнаментов;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ru-RU" sz="2800" b="0" i="0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Заключительный: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-обобщение результатов работы;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сбор коллекции игрушек – матрешек;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изготовление «Семейной матрешки»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ля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мини – музея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«Матрешки- улыбка России».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изготовление дидактических игр;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-оформление фоторепортажа с детьми;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- оформление картотеки игр с матрешками.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>
            <a:off x="0" y="5143512"/>
            <a:ext cx="2576831" cy="1500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 flipH="1">
            <a:off x="6500826" y="5000636"/>
            <a:ext cx="2643174" cy="1683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063180">
            <a:off x="194999" y="-38972"/>
            <a:ext cx="949481" cy="1090848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97973" flipH="1">
            <a:off x="8000013" y="-21719"/>
            <a:ext cx="941300" cy="1052023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571472" y="857232"/>
            <a:ext cx="8001056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0"/>
            <a:ext cx="91440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285728"/>
            <a:ext cx="7643866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 :</a:t>
            </a:r>
            <a:endParaRPr lang="ru-RU" sz="3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3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Создание необходимых условий в ДОУ по формированию у дошкольников целостного представления о народной игрушке.</a:t>
            </a:r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Развитие у детей любознательности, творческих способностей, познавательной активности, коммуникативных навыков.</a:t>
            </a:r>
            <a:b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Активное участие родителей в реализации проекта, вызвать желание смастерить семейных матрешек- поучаствовать в создании мини-музея «Матрешки- улыбка России».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>
            <a:off x="0" y="5143512"/>
            <a:ext cx="2576831" cy="1500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 flipH="1">
            <a:off x="6500826" y="5007536"/>
            <a:ext cx="2643174" cy="1683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063180">
            <a:off x="247118" y="175364"/>
            <a:ext cx="949481" cy="1090848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97973" flipH="1">
            <a:off x="8000013" y="-21719"/>
            <a:ext cx="941300" cy="1052023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571472" y="857232"/>
            <a:ext cx="8001056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1000100" y="714356"/>
          <a:ext cx="7215238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>
            <a:off x="0" y="5143512"/>
            <a:ext cx="2576831" cy="1500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 flipH="1">
            <a:off x="6500826" y="5007536"/>
            <a:ext cx="2643174" cy="1683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063180">
            <a:off x="194999" y="-38972"/>
            <a:ext cx="949481" cy="1090848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97973" flipH="1">
            <a:off x="8000013" y="-21719"/>
            <a:ext cx="941300" cy="1052023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571472" y="857232"/>
            <a:ext cx="8001056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0"/>
            <a:ext cx="9144000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659011"/>
            <a:ext cx="864399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Планируемые результаты:</a:t>
            </a:r>
            <a:endParaRPr lang="ru-RU" sz="3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Собрать  папку «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Русские  матрешки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Оформить папку «Художественное слово о матрешке». 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Расширить у детей знания  о народной игрушке - матрешке, ее истории, выяснить особенности русского сувенира; дать представления о цветовой гамме росписи матрёшки.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хотим узнать:</a:t>
            </a:r>
            <a:endParaRPr lang="ru-RU" sz="2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Какие бывают матрешки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мастера делают матрешек  и   украшают их    росписями.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>
            <a:off x="0" y="4643446"/>
            <a:ext cx="3435775" cy="2000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 flipH="1">
            <a:off x="5929290" y="4643446"/>
            <a:ext cx="3214710" cy="2047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063180">
            <a:off x="93134" y="3862"/>
            <a:ext cx="1181401" cy="1357298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97973" flipH="1">
            <a:off x="7782933" y="13976"/>
            <a:ext cx="1214446" cy="135729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143240" y="1857364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928662" y="357166"/>
            <a:ext cx="7000925" cy="440120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Создание мини – музея «Русская матрешка»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книжек- малышек «</a:t>
            </a:r>
            <a:r>
              <a:rPr lang="ru-RU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Матрешечки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Консультация на тему «Развивающие игры с матрешкой»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Консультация на тему «Появление матрешки на Руси»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/>
          <p:cNvGrpSpPr/>
          <p:nvPr/>
        </p:nvGrpSpPr>
        <p:grpSpPr>
          <a:xfrm>
            <a:off x="0" y="1285860"/>
            <a:ext cx="1181401" cy="5572140"/>
            <a:chOff x="0" y="1285860"/>
            <a:chExt cx="1181401" cy="5572140"/>
          </a:xfrm>
        </p:grpSpPr>
        <p:pic>
          <p:nvPicPr>
            <p:cNvPr id="4098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421481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6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5500702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9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8605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0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1285860"/>
              <a:ext cx="1181401" cy="1357298"/>
            </a:xfrm>
            <a:prstGeom prst="rect">
              <a:avLst/>
            </a:prstGeom>
            <a:noFill/>
          </p:spPr>
        </p:pic>
      </p:grpSp>
      <p:pic>
        <p:nvPicPr>
          <p:cNvPr id="11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181401" cy="1357298"/>
          </a:xfrm>
          <a:prstGeom prst="rect">
            <a:avLst/>
          </a:prstGeom>
          <a:noFill/>
        </p:spPr>
      </p:pic>
      <p:grpSp>
        <p:nvGrpSpPr>
          <p:cNvPr id="15" name="Группа 14"/>
          <p:cNvGrpSpPr/>
          <p:nvPr/>
        </p:nvGrpSpPr>
        <p:grpSpPr>
          <a:xfrm>
            <a:off x="7962599" y="1285860"/>
            <a:ext cx="1181401" cy="5572140"/>
            <a:chOff x="0" y="1285860"/>
            <a:chExt cx="1181401" cy="5572140"/>
          </a:xfrm>
        </p:grpSpPr>
        <p:pic>
          <p:nvPicPr>
            <p:cNvPr id="16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421481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7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5500702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8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8605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9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1285860"/>
              <a:ext cx="1181401" cy="1357298"/>
            </a:xfrm>
            <a:prstGeom prst="rect">
              <a:avLst/>
            </a:prstGeom>
            <a:noFill/>
          </p:spPr>
        </p:pic>
      </p:grpSp>
      <p:pic>
        <p:nvPicPr>
          <p:cNvPr id="20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62599" y="0"/>
            <a:ext cx="1181401" cy="1357298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1285852" y="357166"/>
            <a:ext cx="66437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Конструирование  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«Домик для матрёшек»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547791" y="1557007"/>
            <a:ext cx="6310356" cy="4732768"/>
          </a:xfrm>
          <a:prstGeom prst="round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1"/>
          <p:cNvGrpSpPr/>
          <p:nvPr/>
        </p:nvGrpSpPr>
        <p:grpSpPr>
          <a:xfrm>
            <a:off x="0" y="1285860"/>
            <a:ext cx="1181401" cy="5572140"/>
            <a:chOff x="0" y="1285860"/>
            <a:chExt cx="1181401" cy="5572140"/>
          </a:xfrm>
        </p:grpSpPr>
        <p:pic>
          <p:nvPicPr>
            <p:cNvPr id="4098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421481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6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5500702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9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8605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0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1285860"/>
              <a:ext cx="1181401" cy="1357298"/>
            </a:xfrm>
            <a:prstGeom prst="rect">
              <a:avLst/>
            </a:prstGeom>
            <a:noFill/>
          </p:spPr>
        </p:pic>
      </p:grpSp>
      <p:pic>
        <p:nvPicPr>
          <p:cNvPr id="11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181401" cy="1357298"/>
          </a:xfrm>
          <a:prstGeom prst="rect">
            <a:avLst/>
          </a:prstGeom>
          <a:noFill/>
        </p:spPr>
      </p:pic>
      <p:grpSp>
        <p:nvGrpSpPr>
          <p:cNvPr id="3" name="Группа 14"/>
          <p:cNvGrpSpPr/>
          <p:nvPr/>
        </p:nvGrpSpPr>
        <p:grpSpPr>
          <a:xfrm>
            <a:off x="7962599" y="1285860"/>
            <a:ext cx="1181401" cy="5572140"/>
            <a:chOff x="0" y="1285860"/>
            <a:chExt cx="1181401" cy="5572140"/>
          </a:xfrm>
        </p:grpSpPr>
        <p:pic>
          <p:nvPicPr>
            <p:cNvPr id="16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421481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7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5500702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8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8605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9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1285860"/>
              <a:ext cx="1181401" cy="1357298"/>
            </a:xfrm>
            <a:prstGeom prst="rect">
              <a:avLst/>
            </a:prstGeom>
            <a:noFill/>
          </p:spPr>
        </p:pic>
      </p:grpSp>
      <p:pic>
        <p:nvPicPr>
          <p:cNvPr id="20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62599" y="0"/>
            <a:ext cx="1181401" cy="1357298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1000100" y="214291"/>
            <a:ext cx="73581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Художественное творчество</a:t>
            </a:r>
            <a:endParaRPr lang="ru-RU" sz="2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«Красавицы- матрешки» </a:t>
            </a:r>
            <a:endParaRPr lang="ru-RU" sz="2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«Чашки для матрешки»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429124" y="1643050"/>
            <a:ext cx="3397661" cy="2143140"/>
          </a:xfrm>
          <a:prstGeom prst="flowChartAlternateProcess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1538" y="1643050"/>
            <a:ext cx="2815143" cy="2111357"/>
          </a:xfrm>
          <a:prstGeom prst="flowChartAlternateProcess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357290" y="4071942"/>
            <a:ext cx="2952771" cy="2214578"/>
          </a:xfrm>
          <a:prstGeom prst="flowChartAlternateProcess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714876" y="4071942"/>
            <a:ext cx="3000396" cy="2250297"/>
          </a:xfrm>
          <a:prstGeom prst="flowChartAlternateProcess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1"/>
          <p:cNvGrpSpPr/>
          <p:nvPr/>
        </p:nvGrpSpPr>
        <p:grpSpPr>
          <a:xfrm>
            <a:off x="0" y="1285860"/>
            <a:ext cx="1181401" cy="5572140"/>
            <a:chOff x="0" y="1285860"/>
            <a:chExt cx="1181401" cy="5572140"/>
          </a:xfrm>
        </p:grpSpPr>
        <p:pic>
          <p:nvPicPr>
            <p:cNvPr id="4098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421481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6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5500702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9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8605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0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1285860"/>
              <a:ext cx="1181401" cy="1357298"/>
            </a:xfrm>
            <a:prstGeom prst="rect">
              <a:avLst/>
            </a:prstGeom>
            <a:noFill/>
          </p:spPr>
        </p:pic>
      </p:grpSp>
      <p:pic>
        <p:nvPicPr>
          <p:cNvPr id="11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181401" cy="1357298"/>
          </a:xfrm>
          <a:prstGeom prst="rect">
            <a:avLst/>
          </a:prstGeom>
          <a:noFill/>
        </p:spPr>
      </p:pic>
      <p:grpSp>
        <p:nvGrpSpPr>
          <p:cNvPr id="3" name="Группа 14"/>
          <p:cNvGrpSpPr/>
          <p:nvPr/>
        </p:nvGrpSpPr>
        <p:grpSpPr>
          <a:xfrm>
            <a:off x="7962599" y="1285860"/>
            <a:ext cx="1181401" cy="5572140"/>
            <a:chOff x="0" y="1285860"/>
            <a:chExt cx="1181401" cy="5572140"/>
          </a:xfrm>
        </p:grpSpPr>
        <p:pic>
          <p:nvPicPr>
            <p:cNvPr id="16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421481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7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5500702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8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8605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9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1285860"/>
              <a:ext cx="1181401" cy="1357298"/>
            </a:xfrm>
            <a:prstGeom prst="rect">
              <a:avLst/>
            </a:prstGeom>
            <a:noFill/>
          </p:spPr>
        </p:pic>
      </p:grpSp>
      <p:pic>
        <p:nvPicPr>
          <p:cNvPr id="20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62599" y="0"/>
            <a:ext cx="1181401" cy="1357298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1071538" y="0"/>
            <a:ext cx="74295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Аппликация «Нарядные матрешка»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3" name="Группа 32"/>
          <p:cNvGrpSpPr/>
          <p:nvPr/>
        </p:nvGrpSpPr>
        <p:grpSpPr>
          <a:xfrm>
            <a:off x="1428728" y="571480"/>
            <a:ext cx="5986931" cy="2857520"/>
            <a:chOff x="1500166" y="1000108"/>
            <a:chExt cx="5986931" cy="2857520"/>
          </a:xfrm>
        </p:grpSpPr>
        <p:sp>
          <p:nvSpPr>
            <p:cNvPr id="21" name="Прямоугольник 20"/>
            <p:cNvSpPr/>
            <p:nvPr/>
          </p:nvSpPr>
          <p:spPr>
            <a:xfrm>
              <a:off x="2143108" y="3214686"/>
              <a:ext cx="4643470" cy="52322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800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Лепка «</a:t>
              </a:r>
              <a:r>
                <a:rPr lang="ru-RU" sz="2800" b="1" dirty="0" err="1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Матрёшечка</a:t>
              </a:r>
              <a:r>
                <a:rPr lang="ru-RU" sz="2800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»</a:t>
              </a:r>
              <a:endPara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1026" name="Picture 2" descr="C:\Documents and Settings\Admin\Рабочий стол\Новая папка\8f6ad2619609b67d4a634ab3bd689c3b.jp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1500166" y="1000108"/>
              <a:ext cx="986271" cy="14287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" name="Picture 2" descr="C:\Documents and Settings\Admin\Рабочий стол\Новая папка\8f6ad2619609b67d4a634ab3bd689c3b.jp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2500298" y="1000108"/>
              <a:ext cx="986271" cy="14287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" descr="C:\Documents and Settings\Admin\Рабочий стол\Новая папка\8f6ad2619609b67d4a634ab3bd689c3b.jp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3500430" y="1000108"/>
              <a:ext cx="986271" cy="14287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" name="Picture 2" descr="C:\Documents and Settings\Admin\Рабочий стол\Новая папка\8f6ad2619609b67d4a634ab3bd689c3b.jp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4500562" y="1000108"/>
              <a:ext cx="986271" cy="14287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" name="Picture 2" descr="C:\Documents and Settings\Admin\Рабочий стол\Новая папка\8f6ad2619609b67d4a634ab3bd689c3b.jp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5500694" y="1000108"/>
              <a:ext cx="986271" cy="14287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" name="Picture 2" descr="C:\Documents and Settings\Admin\Рабочий стол\Новая папка\8f6ad2619609b67d4a634ab3bd689c3b.jp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6500826" y="1000108"/>
              <a:ext cx="986271" cy="14287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" name="Picture 2" descr="C:\Documents and Settings\Admin\Рабочий стол\Новая папка\8f6ad2619609b67d4a634ab3bd689c3b.jp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1500166" y="2428868"/>
              <a:ext cx="986271" cy="14287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8" name="Picture 2" descr="C:\Documents and Settings\Admin\Рабочий стол\Новая папка\8f6ad2619609b67d4a634ab3bd689c3b.jp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2500298" y="2428868"/>
              <a:ext cx="986271" cy="14287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" name="Picture 2" descr="C:\Documents and Settings\Admin\Рабочий стол\Новая папка\8f6ad2619609b67d4a634ab3bd689c3b.jp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3500430" y="2428868"/>
              <a:ext cx="986271" cy="14287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" name="Picture 2" descr="C:\Documents and Settings\Admin\Рабочий стол\Новая папка\8f6ad2619609b67d4a634ab3bd689c3b.jp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4500562" y="2428868"/>
              <a:ext cx="986271" cy="14287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" name="Picture 2" descr="C:\Documents and Settings\Admin\Рабочий стол\Новая папка\8f6ad2619609b67d4a634ab3bd689c3b.jp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5500694" y="2428868"/>
              <a:ext cx="986271" cy="14287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" name="Picture 2" descr="C:\Documents and Settings\Admin\Рабочий стол\Новая папка\8f6ad2619609b67d4a634ab3bd689c3b.jp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6500826" y="2428868"/>
              <a:ext cx="986271" cy="142876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4" name="TextBox 33"/>
          <p:cNvSpPr txBox="1"/>
          <p:nvPr/>
        </p:nvSpPr>
        <p:spPr>
          <a:xfrm>
            <a:off x="928662" y="3500438"/>
            <a:ext cx="7643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Лепка «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Матрешечка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(коллективная работа)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/>
          <a:srcRect t="-1925"/>
          <a:stretch>
            <a:fillRect/>
          </a:stretch>
        </p:blipFill>
        <p:spPr bwMode="auto">
          <a:xfrm>
            <a:off x="3428992" y="4000504"/>
            <a:ext cx="2044757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1"/>
          <p:cNvGrpSpPr/>
          <p:nvPr/>
        </p:nvGrpSpPr>
        <p:grpSpPr>
          <a:xfrm>
            <a:off x="0" y="1285860"/>
            <a:ext cx="1181401" cy="5572140"/>
            <a:chOff x="0" y="1285860"/>
            <a:chExt cx="1181401" cy="5572140"/>
          </a:xfrm>
        </p:grpSpPr>
        <p:pic>
          <p:nvPicPr>
            <p:cNvPr id="4098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421481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6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5500702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9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8605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0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1285860"/>
              <a:ext cx="1181401" cy="1357298"/>
            </a:xfrm>
            <a:prstGeom prst="rect">
              <a:avLst/>
            </a:prstGeom>
            <a:noFill/>
          </p:spPr>
        </p:pic>
      </p:grpSp>
      <p:pic>
        <p:nvPicPr>
          <p:cNvPr id="11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181401" cy="1357298"/>
          </a:xfrm>
          <a:prstGeom prst="rect">
            <a:avLst/>
          </a:prstGeom>
          <a:noFill/>
        </p:spPr>
      </p:pic>
      <p:grpSp>
        <p:nvGrpSpPr>
          <p:cNvPr id="3" name="Группа 14"/>
          <p:cNvGrpSpPr/>
          <p:nvPr/>
        </p:nvGrpSpPr>
        <p:grpSpPr>
          <a:xfrm>
            <a:off x="7962599" y="1285860"/>
            <a:ext cx="1181401" cy="5572140"/>
            <a:chOff x="0" y="1285860"/>
            <a:chExt cx="1181401" cy="5572140"/>
          </a:xfrm>
        </p:grpSpPr>
        <p:pic>
          <p:nvPicPr>
            <p:cNvPr id="16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421481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7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5500702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8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8605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9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1285860"/>
              <a:ext cx="1181401" cy="1357298"/>
            </a:xfrm>
            <a:prstGeom prst="rect">
              <a:avLst/>
            </a:prstGeom>
            <a:noFill/>
          </p:spPr>
        </p:pic>
      </p:grpSp>
      <p:pic>
        <p:nvPicPr>
          <p:cNvPr id="20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62599" y="0"/>
            <a:ext cx="1181401" cy="1357298"/>
          </a:xfrm>
          <a:prstGeom prst="rect">
            <a:avLst/>
          </a:prstGeom>
          <a:noFill/>
        </p:spPr>
      </p:pic>
      <p:pic>
        <p:nvPicPr>
          <p:cNvPr id="2050" name="Picture 2" descr="K:\Моя работа\Проект Матрешки\Фото к проекту Матрешка\Новая папка 12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flipH="1">
            <a:off x="1285852" y="857232"/>
            <a:ext cx="2106239" cy="280832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</p:pic>
      <p:pic>
        <p:nvPicPr>
          <p:cNvPr id="2051" name="Picture 3" descr="K:\Моя работа\Проект Матрешки\Фото к проекту Матрешка\Новая папка 12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00496" y="857232"/>
            <a:ext cx="3586807" cy="299878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357290" y="4143380"/>
            <a:ext cx="3048022" cy="2286016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714876" y="4143380"/>
            <a:ext cx="3000396" cy="2250297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</p:spPr>
      </p:pic>
      <p:sp>
        <p:nvSpPr>
          <p:cNvPr id="34" name="TextBox 33"/>
          <p:cNvSpPr txBox="1"/>
          <p:nvPr/>
        </p:nvSpPr>
        <p:spPr>
          <a:xfrm>
            <a:off x="5357818" y="1285860"/>
            <a:ext cx="2714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«Хоровод </a:t>
            </a:r>
            <a:endParaRPr lang="ru-RU" sz="2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матрешек»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928794" y="0"/>
            <a:ext cx="5500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Лепка «Хоровод матрешек»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1"/>
          <p:cNvGrpSpPr/>
          <p:nvPr/>
        </p:nvGrpSpPr>
        <p:grpSpPr>
          <a:xfrm>
            <a:off x="0" y="1285860"/>
            <a:ext cx="1181401" cy="5572140"/>
            <a:chOff x="0" y="1285860"/>
            <a:chExt cx="1181401" cy="5572140"/>
          </a:xfrm>
        </p:grpSpPr>
        <p:pic>
          <p:nvPicPr>
            <p:cNvPr id="4098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421481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6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5500702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9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8605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0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1285860"/>
              <a:ext cx="1181401" cy="1357298"/>
            </a:xfrm>
            <a:prstGeom prst="rect">
              <a:avLst/>
            </a:prstGeom>
            <a:noFill/>
          </p:spPr>
        </p:pic>
      </p:grpSp>
      <p:pic>
        <p:nvPicPr>
          <p:cNvPr id="11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181401" cy="1357298"/>
          </a:xfrm>
          <a:prstGeom prst="rect">
            <a:avLst/>
          </a:prstGeom>
          <a:noFill/>
        </p:spPr>
      </p:pic>
      <p:grpSp>
        <p:nvGrpSpPr>
          <p:cNvPr id="3" name="Группа 14"/>
          <p:cNvGrpSpPr/>
          <p:nvPr/>
        </p:nvGrpSpPr>
        <p:grpSpPr>
          <a:xfrm>
            <a:off x="7962599" y="1285860"/>
            <a:ext cx="1181401" cy="5572140"/>
            <a:chOff x="0" y="1285860"/>
            <a:chExt cx="1181401" cy="5572140"/>
          </a:xfrm>
        </p:grpSpPr>
        <p:pic>
          <p:nvPicPr>
            <p:cNvPr id="16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421481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7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5500702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8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8605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9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1285860"/>
              <a:ext cx="1181401" cy="1357298"/>
            </a:xfrm>
            <a:prstGeom prst="rect">
              <a:avLst/>
            </a:prstGeom>
            <a:noFill/>
          </p:spPr>
        </p:pic>
      </p:grpSp>
      <p:pic>
        <p:nvPicPr>
          <p:cNvPr id="20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62599" y="0"/>
            <a:ext cx="1181401" cy="1357298"/>
          </a:xfrm>
          <a:prstGeom prst="rect">
            <a:avLst/>
          </a:prstGeom>
          <a:noFill/>
        </p:spPr>
      </p:pic>
      <p:pic>
        <p:nvPicPr>
          <p:cNvPr id="2050" name="Picture 2" descr="C:\Documents and Settings\Admin\Рабочий стол\Фото по проекту матрешки\P125010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85852" y="857232"/>
            <a:ext cx="6420438" cy="5143536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</p:pic>
      <p:sp>
        <p:nvSpPr>
          <p:cNvPr id="15" name="TextBox 14"/>
          <p:cNvSpPr txBox="1"/>
          <p:nvPr/>
        </p:nvSpPr>
        <p:spPr>
          <a:xfrm>
            <a:off x="1071538" y="0"/>
            <a:ext cx="7143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  разнообразием  матрешек 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1"/>
          <p:cNvGrpSpPr/>
          <p:nvPr/>
        </p:nvGrpSpPr>
        <p:grpSpPr>
          <a:xfrm>
            <a:off x="0" y="1285860"/>
            <a:ext cx="1181401" cy="5572140"/>
            <a:chOff x="0" y="1285860"/>
            <a:chExt cx="1181401" cy="5572140"/>
          </a:xfrm>
        </p:grpSpPr>
        <p:pic>
          <p:nvPicPr>
            <p:cNvPr id="4098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421481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6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5500702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9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8605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0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1285860"/>
              <a:ext cx="1181401" cy="1357298"/>
            </a:xfrm>
            <a:prstGeom prst="rect">
              <a:avLst/>
            </a:prstGeom>
            <a:noFill/>
          </p:spPr>
        </p:pic>
      </p:grpSp>
      <p:pic>
        <p:nvPicPr>
          <p:cNvPr id="11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181401" cy="1357298"/>
          </a:xfrm>
          <a:prstGeom prst="rect">
            <a:avLst/>
          </a:prstGeom>
          <a:noFill/>
        </p:spPr>
      </p:pic>
      <p:grpSp>
        <p:nvGrpSpPr>
          <p:cNvPr id="3" name="Группа 14"/>
          <p:cNvGrpSpPr/>
          <p:nvPr/>
        </p:nvGrpSpPr>
        <p:grpSpPr>
          <a:xfrm>
            <a:off x="7962599" y="1285860"/>
            <a:ext cx="1181401" cy="5572140"/>
            <a:chOff x="0" y="1285860"/>
            <a:chExt cx="1181401" cy="5572140"/>
          </a:xfrm>
        </p:grpSpPr>
        <p:pic>
          <p:nvPicPr>
            <p:cNvPr id="16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421481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7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5500702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8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8605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9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1285860"/>
              <a:ext cx="1181401" cy="1357298"/>
            </a:xfrm>
            <a:prstGeom prst="rect">
              <a:avLst/>
            </a:prstGeom>
            <a:noFill/>
          </p:spPr>
        </p:pic>
      </p:grpSp>
      <p:pic>
        <p:nvPicPr>
          <p:cNvPr id="20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62599" y="0"/>
            <a:ext cx="1181401" cy="1357298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42976" y="714356"/>
            <a:ext cx="3857652" cy="2893239"/>
          </a:xfrm>
          <a:prstGeom prst="round2Diag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3075" name="Picture 3" descr="C:\Documents and Settings\Admin\Рабочий стол\Фото по проекту матрешки\P126014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143372" y="3643314"/>
            <a:ext cx="3929090" cy="3053498"/>
          </a:xfrm>
          <a:prstGeom prst="round2DiagRect">
            <a:avLst/>
          </a:prstGeom>
          <a:noFill/>
          <a:ln w="28575">
            <a:solidFill>
              <a:srgbClr val="C00000"/>
            </a:solidFill>
          </a:ln>
        </p:spPr>
      </p:pic>
      <p:sp>
        <p:nvSpPr>
          <p:cNvPr id="21" name="Прямоугольник 20"/>
          <p:cNvSpPr/>
          <p:nvPr/>
        </p:nvSpPr>
        <p:spPr>
          <a:xfrm>
            <a:off x="5072066" y="1000108"/>
            <a:ext cx="31432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 ты барышня-матрёшка,</a:t>
            </a:r>
            <a:b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Разноцветная одёжка,</a:t>
            </a:r>
            <a:b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Знает весь огромный мир</a:t>
            </a:r>
            <a:b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русский сувенир! </a:t>
            </a:r>
            <a:endParaRPr lang="ru-RU" sz="2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1214414" y="0"/>
            <a:ext cx="7000924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Беседа «В гости к нам пришла матрешка»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928662" y="4071942"/>
            <a:ext cx="3214710" cy="132343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Очень любят все матрешки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Разноцветные одежки: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Всегда расписаны на диво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Очень ярко и красиво.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1"/>
          <p:cNvGrpSpPr/>
          <p:nvPr/>
        </p:nvGrpSpPr>
        <p:grpSpPr>
          <a:xfrm>
            <a:off x="0" y="1285860"/>
            <a:ext cx="1181401" cy="5572140"/>
            <a:chOff x="0" y="1285860"/>
            <a:chExt cx="1181401" cy="5572140"/>
          </a:xfrm>
        </p:grpSpPr>
        <p:pic>
          <p:nvPicPr>
            <p:cNvPr id="4098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421481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6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5500702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9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8605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0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1285860"/>
              <a:ext cx="1181401" cy="1357298"/>
            </a:xfrm>
            <a:prstGeom prst="rect">
              <a:avLst/>
            </a:prstGeom>
            <a:noFill/>
          </p:spPr>
        </p:pic>
      </p:grpSp>
      <p:pic>
        <p:nvPicPr>
          <p:cNvPr id="11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1181401" cy="1357298"/>
          </a:xfrm>
          <a:prstGeom prst="rect">
            <a:avLst/>
          </a:prstGeom>
          <a:noFill/>
        </p:spPr>
      </p:pic>
      <p:grpSp>
        <p:nvGrpSpPr>
          <p:cNvPr id="3" name="Группа 14"/>
          <p:cNvGrpSpPr/>
          <p:nvPr/>
        </p:nvGrpSpPr>
        <p:grpSpPr>
          <a:xfrm>
            <a:off x="7962599" y="1285860"/>
            <a:ext cx="1181401" cy="5572140"/>
            <a:chOff x="0" y="1285860"/>
            <a:chExt cx="1181401" cy="5572140"/>
          </a:xfrm>
        </p:grpSpPr>
        <p:pic>
          <p:nvPicPr>
            <p:cNvPr id="16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421481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7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5500702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8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86058"/>
              <a:ext cx="1181401" cy="1357298"/>
            </a:xfrm>
            <a:prstGeom prst="rect">
              <a:avLst/>
            </a:prstGeom>
            <a:noFill/>
          </p:spPr>
        </p:pic>
        <p:pic>
          <p:nvPicPr>
            <p:cNvPr id="19" name="Picture 2" descr="C:\Documents and Settings\Admin\Рабочий стол\009.jpg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1285860"/>
              <a:ext cx="1181401" cy="1357298"/>
            </a:xfrm>
            <a:prstGeom prst="rect">
              <a:avLst/>
            </a:prstGeom>
            <a:noFill/>
          </p:spPr>
        </p:pic>
      </p:grpSp>
      <p:pic>
        <p:nvPicPr>
          <p:cNvPr id="20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62599" y="0"/>
            <a:ext cx="1181401" cy="1357298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1285852" y="285729"/>
            <a:ext cx="67151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 игры</a:t>
            </a: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«Найди свой домик»</a:t>
            </a:r>
            <a:r>
              <a:rPr lang="ru-RU" sz="2800" dirty="0" smtClean="0">
                <a:solidFill>
                  <a:srgbClr val="C00000"/>
                </a:solidFill>
              </a:rPr>
              <a:t>,</a:t>
            </a:r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«Найди пять отличий»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14414" y="1428736"/>
            <a:ext cx="3357586" cy="2518190"/>
          </a:xfrm>
          <a:prstGeom prst="round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3074" name="Picture 2" descr="K:\Моя работа\Проект Матрешки\Фото к проекту Матрешка\Новая папка 00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2000" y="3571876"/>
            <a:ext cx="3423346" cy="2928958"/>
          </a:xfrm>
          <a:prstGeom prst="flowChartAlternateProcess">
            <a:avLst/>
          </a:prstGeom>
          <a:noFill/>
          <a:ln w="38100">
            <a:solidFill>
              <a:srgbClr val="C00000"/>
            </a:solidFill>
            <a:prstDash val="solid"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143504" y="1214422"/>
            <a:ext cx="2666985" cy="2000239"/>
          </a:xfrm>
          <a:prstGeom prst="round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500166" y="4357694"/>
            <a:ext cx="2474370" cy="1855777"/>
          </a:xfrm>
          <a:prstGeom prst="round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>
            <a:off x="0" y="4643446"/>
            <a:ext cx="3435775" cy="2000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244"/>
          <a:stretch>
            <a:fillRect/>
          </a:stretch>
        </p:blipFill>
        <p:spPr bwMode="auto">
          <a:xfrm flipH="1">
            <a:off x="5929290" y="4643446"/>
            <a:ext cx="3214710" cy="2047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063180">
            <a:off x="239846" y="-57831"/>
            <a:ext cx="847376" cy="973541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97973" flipH="1">
            <a:off x="8060362" y="-31642"/>
            <a:ext cx="865364" cy="96715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143240" y="1857364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71538" y="0"/>
            <a:ext cx="72152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игры: «Собери матрешку»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14282" y="1000108"/>
            <a:ext cx="4215380" cy="3158566"/>
          </a:xfrm>
          <a:prstGeom prst="flowChartProcess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643438" y="1571612"/>
            <a:ext cx="3852198" cy="3214710"/>
          </a:xfrm>
          <a:prstGeom prst="rect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643446"/>
            <a:ext cx="3435775" cy="2000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5929290" y="4643446"/>
            <a:ext cx="3214710" cy="2047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063180">
            <a:off x="21695" y="-67577"/>
            <a:ext cx="1181401" cy="1357298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97973" flipH="1">
            <a:off x="7782933" y="13976"/>
            <a:ext cx="1214446" cy="135729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143240" y="1857364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1000100" y="285728"/>
            <a:ext cx="6786610" cy="267765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Консультации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родителей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тему: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«Развивающие игры с матрешкой»</a:t>
            </a: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«Появление матрешки на Руси»</a:t>
            </a: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/>
              <a:t> </a:t>
            </a:r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"Картотека игр с матрешками"</a:t>
            </a:r>
            <a:endParaRPr lang="ru-RU" sz="28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 descr="http://ped-kopilka.ru/upload/blogs/18401_4007f9ccaaa4029389f73f5f48420aaa.jpg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14282" y="2285992"/>
            <a:ext cx="2714644" cy="178595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12" name="Рисунок 11" descr="http://ped-kopilka.ru/upload/blogs/18401_037f622c577086ac343e66c81611e7ca.jpg.jpg"/>
          <p:cNvPicPr/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143240" y="2285992"/>
            <a:ext cx="2852725" cy="178595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13" name="Рисунок 12" descr="http://ped-kopilka.ru/upload/blogs/18401_423e1fd3378ac9a2fa63785d97c8ebbe.jpg.jpg"/>
          <p:cNvPicPr/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286512" y="2285992"/>
            <a:ext cx="2643206" cy="181927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14" name="Рисунок 13" descr="http://ped-kopilka.ru/upload/blogs/18401_ebbab3823a05678241620eb3920d1b17.jpg.jpg"/>
          <p:cNvPicPr/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143240" y="4214818"/>
            <a:ext cx="3040050" cy="192882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" y="4980116"/>
            <a:ext cx="2857488" cy="166359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714272" y="5143512"/>
            <a:ext cx="2429727" cy="15478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063180">
            <a:off x="93134" y="3862"/>
            <a:ext cx="1181401" cy="1357298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97973" flipH="1">
            <a:off x="7782933" y="13976"/>
            <a:ext cx="1214446" cy="135729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143240" y="1857364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1214414" y="0"/>
            <a:ext cx="7929586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ини музей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«Матрешки- улыбка России»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2428860" y="5072074"/>
            <a:ext cx="4786346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нижки – малышки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Матрешкины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частушки»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Documents and Settings\Admin\Рабочий стол\Фото по проекту матрешки\P1260141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143108" y="1000108"/>
            <a:ext cx="5286412" cy="3714776"/>
          </a:xfrm>
          <a:prstGeom prst="flowChartAlternateProcess">
            <a:avLst/>
          </a:prstGeom>
          <a:noFill/>
          <a:ln w="28575">
            <a:solidFill>
              <a:srgbClr val="C00000"/>
            </a:solidFill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57158" y="2428868"/>
            <a:ext cx="1428728" cy="21431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" y="5188068"/>
            <a:ext cx="2500297" cy="145564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858015" y="5235082"/>
            <a:ext cx="2285983" cy="145626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063180">
            <a:off x="93134" y="3862"/>
            <a:ext cx="1181401" cy="1357298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97973" flipH="1">
            <a:off x="7782933" y="13976"/>
            <a:ext cx="1214446" cy="135729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143240" y="1857364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0" y="1"/>
            <a:ext cx="9144000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Выводы: </a:t>
            </a:r>
            <a:endParaRPr lang="ru-RU" sz="3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ходе проекта дети: 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-узнали, как выглядит русская матрешка, какие виды матрешек существуют, какими ремеслами знаменита Русь;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 детей сформировалась любознательность, творческие способности, познавательная активность, коммуникативные навыки.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Результатом проведенной работы является: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-- Расширение знаний детей о «Русской народной игрушке – матрешке».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-- Выставка творческой деятельности «Моя матрешка».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-- Разучивание стихов, частушек о матрешке.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FontTx/>
              <a:buChar char="-"/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мини—музея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FontTx/>
              <a:buChar char="-"/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«Матрешки- улыбка России».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" y="5396019"/>
            <a:ext cx="2143107" cy="124769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162833" y="5429264"/>
            <a:ext cx="1981164" cy="126208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063180">
            <a:off x="239799" y="-57812"/>
            <a:ext cx="847484" cy="973665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97973" flipH="1">
            <a:off x="8054847" y="-30735"/>
            <a:ext cx="872304" cy="97491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143240" y="1857364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0" y="1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214282" y="214290"/>
            <a:ext cx="8929718" cy="612475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Используемая литература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1.Белобрыкина О.А. Маленькие волшебники, или на пути к творчеству –Новосибирск, 1993 г.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Князева О.Л. Приобщение детей к истокам русской народной культуры /О.Л. Князева, М.Д.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Маханева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СПб, 2010г.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Малышева А.Н. Аппликация в детском саду . /А.Н. Малышева, Н. В. Ермолаева –Ярославль, 2007 г.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Озерова О. Е. Развитие творческого мышления и воображения у детей. / О. Е. Озерова. – Ростов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/Д 2005 г.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Развитие речи и творчества дошкольников: игру , упражнения, конспекты занятий /под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редак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О.С. Ушаковой –М. : ТЦ « Сфера», 2005 г.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Тонникова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Е.Б. Формирование речевого творчества дошкольников / Е. Б.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Тонникова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–М, 2008 г.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7.Битютская Н.П. Система педагогического проектирования «учитель» -2009г.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500570"/>
            <a:ext cx="3681185" cy="2143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Documents and Settings\Admin\Рабочий стол\24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5786447" y="4500570"/>
            <a:ext cx="3357553" cy="2138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063180">
            <a:off x="178933" y="64748"/>
            <a:ext cx="1511058" cy="1736037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009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97973" flipH="1">
            <a:off x="7460301" y="192350"/>
            <a:ext cx="1471928" cy="1645067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143240" y="1857364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37540" y="2571750"/>
            <a:ext cx="6925945" cy="3230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4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2022г.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6898</Words>
  <Application>WPS Presentation</Application>
  <PresentationFormat>Экран (4:3)</PresentationFormat>
  <Paragraphs>173</Paragraphs>
  <Slides>23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2" baseType="lpstr">
      <vt:lpstr>Arial</vt:lpstr>
      <vt:lpstr>SimSun</vt:lpstr>
      <vt:lpstr>Wingdings</vt:lpstr>
      <vt:lpstr>Times New Roman</vt:lpstr>
      <vt:lpstr>Calibri</vt:lpstr>
      <vt:lpstr>Book Antiqua</vt:lpstr>
      <vt:lpstr>Microsoft YaHei</vt:lpstr>
      <vt:lpstr>Arial Unicode MS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Lenovo</cp:lastModifiedBy>
  <cp:revision>11</cp:revision>
  <dcterms:created xsi:type="dcterms:W3CDTF">2016-01-03T11:32:00Z</dcterms:created>
  <dcterms:modified xsi:type="dcterms:W3CDTF">2022-04-18T17:55:48Z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9E05DBC56D964170AF0BC279656FD063</vt:lpwstr>
  </property>
  <property fmtid="{D5CDD505-2E9C-101B-9397-08002B2CF9AE}" pid="3" name="KSOProductBuildVer">
    <vt:lpwstr>1049-11.2.0.11074</vt:lpwstr>
  </property>
</Properties>
</file>